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jpeg" ContentType="image/jpe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81bf8c6429a348dd" /><Relationship Type="http://schemas.openxmlformats.org/officeDocument/2006/relationships/extended-properties" Target="/docProps/app.xml" Id="R31361b90d8ab4cbd" /><Relationship Type="http://schemas.openxmlformats.org/officeDocument/2006/relationships/officeDocument" Target="/ppt/presentation.xml" Id="Re30048eeeab44a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841c567fd2447e"/>
  </p:sldMasterIdLst>
  <p:notesMasterIdLst>
    <p:notesMasterId xmlns:r="http://schemas.openxmlformats.org/officeDocument/2006/relationships" r:id="R0c44f151390a40f3"/>
  </p:notesMasterIdLst>
  <p:sldIdLst>
    <p:sldId xmlns:r="http://schemas.openxmlformats.org/officeDocument/2006/relationships" id="256" r:id="R6600c4f1bb184a17"/>
    <p:sldId xmlns:r="http://schemas.openxmlformats.org/officeDocument/2006/relationships" id="257" r:id="Reafe589373f0493c"/>
    <p:sldId xmlns:r="http://schemas.openxmlformats.org/officeDocument/2006/relationships" id="258" r:id="R4804b60f453c4a95"/>
    <p:sldId xmlns:r="http://schemas.openxmlformats.org/officeDocument/2006/relationships" id="259" r:id="R84df2653b651404b"/>
    <p:sldId xmlns:r="http://schemas.openxmlformats.org/officeDocument/2006/relationships" id="260" r:id="Rc7f7ab8ddefc4b71"/>
    <p:sldId xmlns:r="http://schemas.openxmlformats.org/officeDocument/2006/relationships" id="261" r:id="Rddf2169732ca4ff9"/>
    <p:sldId xmlns:r="http://schemas.openxmlformats.org/officeDocument/2006/relationships" id="262" r:id="R1befc663150f483d"/>
    <p:sldId xmlns:r="http://schemas.openxmlformats.org/officeDocument/2006/relationships" id="263" r:id="Rd4e54953de7342f8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82b5041218954aa3" /><Relationship Type="http://schemas.openxmlformats.org/officeDocument/2006/relationships/slideMaster" Target="/ppt/slideMasters/slideMaster1.xml" Id="R1a841c567fd2447e" /><Relationship Type="http://schemas.openxmlformats.org/officeDocument/2006/relationships/notesMaster" Target="/ppt/notesMasters/notesMaster1.xml" Id="R0c44f151390a40f3" /><Relationship Type="http://schemas.openxmlformats.org/officeDocument/2006/relationships/presProps" Target="/ppt/presProps.xml" Id="R4dba2055ec3f4ba2" /><Relationship Type="http://schemas.openxmlformats.org/officeDocument/2006/relationships/tableStyles" Target="/ppt/tableStyles.xml" Id="R0bfa9ccebc264407" /><Relationship Type="http://schemas.openxmlformats.org/officeDocument/2006/relationships/slide" Target="/ppt/slides/slide1.xml" Id="R6600c4f1bb184a17" /><Relationship Type="http://schemas.openxmlformats.org/officeDocument/2006/relationships/slide" Target="/ppt/slides/slide2.xml" Id="Reafe589373f0493c" /><Relationship Type="http://schemas.openxmlformats.org/officeDocument/2006/relationships/slide" Target="/ppt/slides/slide3.xml" Id="R4804b60f453c4a95" /><Relationship Type="http://schemas.openxmlformats.org/officeDocument/2006/relationships/slide" Target="/ppt/slides/slide4.xml" Id="R84df2653b651404b" /><Relationship Type="http://schemas.openxmlformats.org/officeDocument/2006/relationships/slide" Target="/ppt/slides/slide5.xml" Id="Rc7f7ab8ddefc4b71" /><Relationship Type="http://schemas.openxmlformats.org/officeDocument/2006/relationships/slide" Target="/ppt/slides/slide6.xml" Id="Rddf2169732ca4ff9" /><Relationship Type="http://schemas.openxmlformats.org/officeDocument/2006/relationships/slide" Target="/ppt/slides/slide7.xml" Id="R1befc663150f483d" /><Relationship Type="http://schemas.openxmlformats.org/officeDocument/2006/relationships/slide" Target="/ppt/slides/slide8.xml" Id="Rd4e54953de7342f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d04ccf12c09645e3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DEGIT Signal">
      <a:majorFont>
        <a:latin typeface="Manrope"/>
        <a:ea typeface="Manrope"/>
        <a:cs typeface="Manrope"/>
      </a:majorFont>
      <a:minorFont>
        <a:latin typeface="Manrope"/>
        <a:ea typeface="Manrope"/>
        <a:cs typeface="Manrope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09d04ba1ea1b4b4e" /><Relationship Type="http://schemas.openxmlformats.org/officeDocument/2006/relationships/notesMaster" Target="/ppt/notesMasters/notesMaster1.xml" Id="Rafcb579aec6a4cbc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8af870eb11e04a54" /><Relationship Type="http://schemas.openxmlformats.org/officeDocument/2006/relationships/notesMaster" Target="/ppt/notesMasters/notesMaster1.xml" Id="R1ed8e7db5b03485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6208f21db6bd49ec" /><Relationship Type="http://schemas.openxmlformats.org/officeDocument/2006/relationships/notesMaster" Target="/ppt/notesMasters/notesMaster1.xml" Id="Rb03ee51e400f4f46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784517cbcdd247cd" /><Relationship Type="http://schemas.openxmlformats.org/officeDocument/2006/relationships/notesMaster" Target="/ppt/notesMasters/notesMaster1.xml" Id="Rd86e38b59c4f4e78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38ede96ef1a543c4" /><Relationship Type="http://schemas.openxmlformats.org/officeDocument/2006/relationships/notesMaster" Target="/ppt/notesMasters/notesMaster1.xml" Id="Rdf0ad183ff4d40f6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27d1f362b7b449fb" /><Relationship Type="http://schemas.openxmlformats.org/officeDocument/2006/relationships/notesMaster" Target="/ppt/notesMasters/notesMaster1.xml" Id="R88bc6bc1c28a4be9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256c9ee4b1bc4e87" /><Relationship Type="http://schemas.openxmlformats.org/officeDocument/2006/relationships/notesMaster" Target="/ppt/notesMasters/notesMaster1.xml" Id="Rf0dc3844e3044fd5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a37b8a9b5dc54d0d" /><Relationship Type="http://schemas.openxmlformats.org/officeDocument/2006/relationships/notesMaster" Target="/ppt/notesMasters/notesMaster1.xml" Id="R62225dc67d7645a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424e1a234c4fbb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0d2ae35a98a24b5a" /><Relationship Type="http://schemas.openxmlformats.org/officeDocument/2006/relationships/slideLayout" Target="/ppt/slideLayouts/slideLayout1.xml" Id="R94b5662816584a61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b5662816584a61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DEGIT Signal">
      <a:majorFont>
        <a:latin typeface="Manrope"/>
        <a:ea typeface="Manrope"/>
        <a:cs typeface="Manrope"/>
      </a:majorFont>
      <a:minorFont>
        <a:latin typeface="Manrope"/>
        <a:ea typeface="Manrope"/>
        <a:cs typeface="Manrope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7b32cd44f4463" /><Relationship Type="http://schemas.openxmlformats.org/officeDocument/2006/relationships/image" Target="/ppt/media/image.png" Id="R7cb55af873334dbc" /><Relationship Type="http://schemas.openxmlformats.org/officeDocument/2006/relationships/image" Target="/ppt/media/image.jpeg" Id="R5828141b1a84402c" /><Relationship Type="http://schemas.openxmlformats.org/officeDocument/2006/relationships/notesSlide" Target="/ppt/notesSlides/notesSlide1.xml" Id="R7f8490249cbd4c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1f6e7d61c42c3" /><Relationship Type="http://schemas.openxmlformats.org/officeDocument/2006/relationships/image" Target="/ppt/media/image2.png" Id="R85667a6b9fac4734" /><Relationship Type="http://schemas.openxmlformats.org/officeDocument/2006/relationships/notesSlide" Target="/ppt/notesSlides/notesSlide2.xml" Id="R74c6c7f4e7d247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a16a627124c00" /><Relationship Type="http://schemas.openxmlformats.org/officeDocument/2006/relationships/image" Target="/ppt/media/image3.png" Id="Rcb052940955049ff" /><Relationship Type="http://schemas.openxmlformats.org/officeDocument/2006/relationships/notesSlide" Target="/ppt/notesSlides/notesSlide3.xml" Id="R8bce9bcf3a914c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4380afad648a2" /><Relationship Type="http://schemas.openxmlformats.org/officeDocument/2006/relationships/image" Target="/ppt/media/image4.png" Id="Rd6857031baa047f6" /><Relationship Type="http://schemas.openxmlformats.org/officeDocument/2006/relationships/notesSlide" Target="/ppt/notesSlides/notesSlide4.xml" Id="R8802bce8ebfc45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e8d9f63b142de" /><Relationship Type="http://schemas.openxmlformats.org/officeDocument/2006/relationships/image" Target="/ppt/media/image5.png" Id="R40b8ff1213bd428b" /><Relationship Type="http://schemas.openxmlformats.org/officeDocument/2006/relationships/image" Target="/ppt/media/image2.jpeg" Id="R8974c1468bc84409" /><Relationship Type="http://schemas.openxmlformats.org/officeDocument/2006/relationships/notesSlide" Target="/ppt/notesSlides/notesSlide5.xml" Id="R3d66fdb5da3e44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964fb7798476f" /><Relationship Type="http://schemas.openxmlformats.org/officeDocument/2006/relationships/image" Target="/ppt/media/image6.png" Id="Rf7ebc7b3144641ba" /><Relationship Type="http://schemas.openxmlformats.org/officeDocument/2006/relationships/notesSlide" Target="/ppt/notesSlides/notesSlide6.xml" Id="Re7ca6c050f5e4c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fdc7abe5d4d44" /><Relationship Type="http://schemas.openxmlformats.org/officeDocument/2006/relationships/image" Target="/ppt/media/image7.png" Id="Rb9541d26dce8409e" /><Relationship Type="http://schemas.openxmlformats.org/officeDocument/2006/relationships/image" Target="/ppt/media/image3.jpeg" Id="Rf275657331564483" /><Relationship Type="http://schemas.openxmlformats.org/officeDocument/2006/relationships/image" Target="/ppt/media/image4.jpeg" Id="R60c5ae932de144cb" /><Relationship Type="http://schemas.openxmlformats.org/officeDocument/2006/relationships/image" Target="/ppt/media/image5.jpeg" Id="R270e0b65714949f4" /><Relationship Type="http://schemas.openxmlformats.org/officeDocument/2006/relationships/notesSlide" Target="/ppt/notesSlides/notesSlide7.xml" Id="R59bd90795bc3472b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2e647bfb24584" /><Relationship Type="http://schemas.openxmlformats.org/officeDocument/2006/relationships/image" Target="/ppt/media/image8.png" Id="Rff41a2d596cb4d0e" /><Relationship Type="http://schemas.openxmlformats.org/officeDocument/2006/relationships/notesSlide" Target="/ppt/notesSlides/notesSlide8.xml" Id="Rec85ef6e9edd47c1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7120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D02CBF0-A96F-4124-894E-27D93B742B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DE3A8"/>
          </a:solidFill>
          <a:ln xmlns:a="http://schemas.openxmlformats.org/drawingml/2006/main" w="0">
            <a:noFill/>
            <a:prstDash val="solid"/>
          </a:ln>
        </p:spPr>
      </p:sp>
      <p:pic>
        <p:nvPicPr>
          <p:cNvPr id="1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cb55af873334dbc"/>
          <a:srcRect xmlns:a="http://schemas.openxmlformats.org/drawingml/2006/main" l="0" t="406" r="0" b="406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85800" y="342900"/>
            <a:ext cx="2247900" cy="504825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A74CA61-E716-4241-8D50-9DBB25912E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390650"/>
            <a:ext cx="44767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DE3A8"/>
                </a:solidFill>
              </a:defRPr>
            </a:pPr>
            <a:r>
              <a:rPr sz="1050" b="1">
                <a:solidFill>
                  <a:srgbClr val="2DE3A8"/>
                </a:solidFill>
              </a:rPr>
              <a:t>BERATUNG VERBINDET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766A9CA-9608-4277-8606-992A94963B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52600"/>
            <a:ext cx="5143500" cy="1866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4200" b="1">
                <a:solidFill>
                  <a:srgbClr val="E8F3EE"/>
                </a:solidFill>
              </a:defRPr>
            </a:pPr>
            <a:r>
              <a:rPr sz="4200" b="1">
                <a:solidFill>
                  <a:srgbClr val="E8F3EE"/>
                </a:solidFill>
              </a:rPr>
              <a:t>Klarheit für</a:t>
            </a:r>
          </a:p>
          <a:p xmlns:a="http://schemas.openxmlformats.org/drawingml/2006/main">
            <a:pPr algn="l">
              <a:defRPr sz="4200" b="1">
                <a:solidFill>
                  <a:srgbClr val="E8F3EE"/>
                </a:solidFill>
              </a:defRPr>
            </a:pPr>
            <a:r>
              <a:rPr sz="4200" b="1">
                <a:solidFill>
                  <a:srgbClr val="E8F3EE"/>
                </a:solidFill>
              </a:rPr>
              <a:t>komplexe Systeme.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EC83F95-058F-491F-8228-D2E38550D4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790950"/>
            <a:ext cx="47625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9DAFA6"/>
                </a:solidFill>
              </a:defRPr>
            </a:pPr>
            <a:r>
              <a:rPr sz="1575" b="0">
                <a:solidFill>
                  <a:srgbClr val="9DAFA6"/>
                </a:solidFill>
              </a:rPr>
              <a:t>Eine farbigere, gemeinsame DEGIT-Sprache für Präsentation, Dokument und Web.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7A64DCD-B851-4139-9183-F08C7CECC7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5155311"/>
            <a:ext cx="764286" cy="449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80CFC70-B383-4B69-B4B2-F1590DC03A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2278" y="5155311"/>
            <a:ext cx="44958" cy="472059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F70F48A-6716-43AA-8C17-EE8A4E2151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2278" y="5582412"/>
            <a:ext cx="854202" cy="449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D325348-4F95-4001-9A41-C656CD6DA7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71522" y="5582412"/>
            <a:ext cx="44958" cy="38214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8E40874-74A5-4972-BC11-3DF84E2ADB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71522" y="5919597"/>
            <a:ext cx="989076" cy="449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45821DF-621B-4C5D-9ABA-4FC3B4758E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9231" y="5099114"/>
            <a:ext cx="157353" cy="157353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6B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936B669-0CFF-404B-AF01-4BA652D289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6081" y="5099114"/>
            <a:ext cx="157353" cy="157353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C85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5DFD3EE-75A0-435B-8DC9-5F90F86826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15325" y="5526214"/>
            <a:ext cx="157353" cy="157353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A67C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E8D5310-4014-47C9-8280-A482924A88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81922" y="5863400"/>
            <a:ext cx="157353" cy="157353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DE3A8"/>
          </a:solidFill>
          <a:ln xmlns:a="http://schemas.openxmlformats.org/drawingml/2006/main" w="0">
            <a:noFill/>
            <a:prstDash val="solid"/>
          </a:ln>
        </p:spPr>
      </p:sp>
      <p:pic>
        <p:nvPicPr>
          <p:cNvPr id="3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828141b1a84402c"/>
          <a:srcRect xmlns:a="http://schemas.openxmlformats.org/drawingml/2006/main" l="19424" t="0" r="19424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572250" y="781050"/>
            <a:ext cx="4857750" cy="5295900"/>
          </a:xfrm>
          <a:prstGeom xmlns:a="http://schemas.openxmlformats.org/drawingml/2006/main" prst="roundRect">
            <a:avLst>
              <a:gd name="adj" fmla="val 2353"/>
            </a:avLst>
          </a:prstGeom>
        </p:spPr>
      </p:pic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55FC691-C945-4F62-AA5C-C43360F197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781050"/>
            <a:ext cx="4857750" cy="5295900"/>
          </a:xfrm>
          <a:prstGeom xmlns:a="http://schemas.openxmlformats.org/drawingml/2006/main" prst="roundRect">
            <a:avLst>
              <a:gd name="adj" fmla="val 2353"/>
            </a:avLst>
          </a:prstGeom>
          <a:solidFill xmlns:a="http://schemas.openxmlformats.org/drawingml/2006/main">
            <a:srgbClr val="07120D">
              <a:alpha val="13333"/>
            </a:srgbClr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0CDB3E4-FA39-4BA9-8603-A91178AEEA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29450" y="4876800"/>
            <a:ext cx="371475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FFFFFF"/>
                </a:solidFill>
              </a:defRPr>
            </a:pPr>
            <a:r>
              <a:rPr sz="1575" b="1">
                <a:solidFill>
                  <a:srgbClr val="FFFFFF"/>
                </a:solidFill>
              </a:rPr>
              <a:t>DEGIT SIGNAL</a:t>
            </a:r>
          </a:p>
          <a:p xmlns:a="http://schemas.openxmlformats.org/drawingml/2006/main">
            <a:pPr algn="l">
              <a:defRPr sz="1575" b="1">
                <a:solidFill>
                  <a:srgbClr val="FFFFFF"/>
                </a:solidFill>
              </a:defRPr>
            </a:pPr>
            <a:r>
              <a:rPr sz="1575" b="1">
                <a:solidFill>
                  <a:srgbClr val="FFFFFF"/>
                </a:solidFill>
              </a:rPr>
              <a:t>CORPORATE DESIGN</a:t>
            </a:r>
          </a:p>
        </p:txBody>
      </p:sp>
    </p:spTree>
    <p:extLst>
      <p:ext uri="{BB962C8B-B14F-4D97-AF65-F5344CB8AC3E}">
        <p14:creationId xmlns:p14="http://schemas.microsoft.com/office/powerpoint/2010/main" val="1825931242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07120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5667a6b9fac4734"/>
          <a:srcRect xmlns:a="http://schemas.openxmlformats.org/drawingml/2006/main" l="0" t="406" r="0" b="406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85800" y="342900"/>
            <a:ext cx="2247900" cy="504825"/>
          </a:xfrm>
          <a:prstGeom xmlns:a="http://schemas.openxmlformats.org/drawingml/2006/main" prst="rect">
            <a:avLst/>
          </a:prstGeom>
        </p:spPr>
      </p:pic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B0D5DE0-16D0-4A3C-B606-955E375E68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390650"/>
            <a:ext cx="1619250" cy="1352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7350" b="1">
                <a:solidFill>
                  <a:srgbClr val="2DE3A8"/>
                </a:solidFill>
              </a:defRPr>
            </a:pPr>
            <a:r>
              <a:rPr sz="7350" b="1">
                <a:solidFill>
                  <a:srgbClr val="2DE3A8"/>
                </a:solidFill>
              </a:rPr>
              <a:t>01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212457D-1F47-4379-8247-7840C4BDA4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24150" y="1409700"/>
            <a:ext cx="7810500" cy="1428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3450" b="1">
                <a:solidFill>
                  <a:srgbClr val="E8F3EE"/>
                </a:solidFill>
              </a:defRPr>
            </a:pPr>
            <a:r>
              <a:rPr sz="3450" b="1">
                <a:solidFill>
                  <a:srgbClr val="E8F3EE"/>
                </a:solidFill>
              </a:rPr>
              <a:t>Ein Designsystem macht</a:t>
            </a:r>
          </a:p>
          <a:p xmlns:a="http://schemas.openxmlformats.org/drawingml/2006/main">
            <a:pPr algn="l">
              <a:defRPr sz="3450" b="1">
                <a:solidFill>
                  <a:srgbClr val="E8F3EE"/>
                </a:solidFill>
              </a:defRPr>
            </a:pPr>
            <a:r>
              <a:rPr sz="3450" b="1">
                <a:solidFill>
                  <a:srgbClr val="E8F3EE"/>
                </a:solidFill>
              </a:rPr>
              <a:t>Zusammenhänge sichtbar.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849B983-AE28-4FF7-B10E-D3976AF177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62250" y="3200400"/>
            <a:ext cx="6858000" cy="1047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9DAFA6"/>
                </a:solidFill>
              </a:defRPr>
            </a:pPr>
            <a:r>
              <a:rPr sz="1650" b="0">
                <a:solidFill>
                  <a:srgbClr val="9DAFA6"/>
                </a:solidFill>
              </a:rPr>
              <a:t>Mint bleibt die Marke. Blau, Koralle, Gelb und Violett werden zu gezielten Signalen für Technologie, Menschen, Entscheidungen und Zukunft.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2DD19D1-98A9-4838-B531-7897BDBB7A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58100" y="4993958"/>
            <a:ext cx="874395" cy="514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B90B96F-0869-4B6F-A3B6-55EEC54D92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81060" y="4993958"/>
            <a:ext cx="51435" cy="5400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204954E-2E9C-4673-9314-5BA815B7F8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81060" y="5482590"/>
            <a:ext cx="977265" cy="514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FAD01D2-3379-4CD6-B0DD-99110BF197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06890" y="5482590"/>
            <a:ext cx="51435" cy="43719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06DE158-A6DE-4832-91B7-32B6E2A1B8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06890" y="5868353"/>
            <a:ext cx="1131570" cy="514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661DBAD-EE43-40D5-A511-416CC8AC57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19524" y="4929664"/>
            <a:ext cx="180023" cy="180023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6B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C2A335A-7BBE-4B21-ADCE-320A89FE58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16766" y="4929664"/>
            <a:ext cx="180023" cy="180023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C85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00F1230-BFCA-4A4A-B208-57533E09BD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42596" y="5418296"/>
            <a:ext cx="180023" cy="180023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A67C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3648634-F8F0-41EE-8C78-6DE510E473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449" y="5804059"/>
            <a:ext cx="180023" cy="180023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DE3A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DE17FD4-3430-44D1-A1A7-B7ACDE41C5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7950"/>
            <a:ext cx="1905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9DAFA6"/>
                </a:solidFill>
              </a:defRPr>
            </a:pPr>
            <a:r>
              <a:rPr sz="750" b="1">
                <a:solidFill>
                  <a:srgbClr val="9DAFA6"/>
                </a:solidFill>
              </a:rPr>
              <a:t>DEGIT SIGNAL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4D70792-916E-4633-8AB6-B6323DC78D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38900"/>
            <a:ext cx="381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750" b="1">
                <a:solidFill>
                  <a:srgbClr val="9DAFA6"/>
                </a:solidFill>
              </a:defRPr>
            </a:pPr>
            <a:r>
              <a:rPr sz="750" b="1">
                <a:solidFill>
                  <a:srgbClr val="9DAFA6"/>
                </a:solidFill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2059400337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07120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8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b052940955049ff"/>
          <a:srcRect xmlns:a="http://schemas.openxmlformats.org/drawingml/2006/main" l="0" t="406" r="0" b="406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85800" y="342900"/>
            <a:ext cx="2247900" cy="504825"/>
          </a:xfrm>
          <a:prstGeom xmlns:a="http://schemas.openxmlformats.org/drawingml/2006/main" prst="rect">
            <a:avLst/>
          </a:prstGeom>
        </p:spPr>
      </p:pic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3AAFA62-6BE7-43A3-A400-C8C070D215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200150"/>
            <a:ext cx="91440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E8F3EE"/>
                </a:solidFill>
              </a:defRPr>
            </a:pPr>
            <a:r>
              <a:rPr sz="3000" b="1">
                <a:solidFill>
                  <a:srgbClr val="E8F3EE"/>
                </a:solidFill>
              </a:rPr>
              <a:t>Drei Ebenen, eine visuelle Sprache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104EC1F-7846-4106-82D7-FC1C23FEC0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810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9DAFA6"/>
                </a:solidFill>
              </a:defRPr>
            </a:pPr>
            <a:r>
              <a:rPr sz="1350" b="0">
                <a:solidFill>
                  <a:srgbClr val="9DAFA6"/>
                </a:solidFill>
              </a:rPr>
              <a:t>Die Farben tragen Bedeutung – nicht bloß Dekoration.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0CC8522-97D8-46BC-873D-8EB66411F8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762250"/>
            <a:ext cx="29146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DE3A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446C90D-AD96-4D6B-921D-D880FD221B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105150"/>
            <a:ext cx="6667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2DE3A8"/>
                </a:solidFill>
              </a:defRPr>
            </a:pPr>
            <a:r>
              <a:rPr sz="1200" b="1">
                <a:solidFill>
                  <a:srgbClr val="2DE3A8"/>
                </a:solidFill>
              </a:rPr>
              <a:t>01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46B8573-9C2D-4570-9658-741933D560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562350"/>
            <a:ext cx="276225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E8F3EE"/>
                </a:solidFill>
              </a:defRPr>
            </a:pPr>
            <a:r>
              <a:rPr sz="2100" b="1">
                <a:solidFill>
                  <a:srgbClr val="E8F3EE"/>
                </a:solidFill>
              </a:rPr>
              <a:t>Strategie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82BD9AF-2357-48D1-86D9-2A2648EE4B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171950"/>
            <a:ext cx="2705100" cy="1028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9DAFA6"/>
                </a:solidFill>
              </a:defRPr>
            </a:pPr>
            <a:r>
              <a:rPr sz="1425" b="0">
                <a:solidFill>
                  <a:srgbClr val="9DAFA6"/>
                </a:solidFill>
              </a:rPr>
              <a:t>Zielbild, Steuerung und nachvollziehbare Entscheidungen.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38236A0-6508-4875-8E2C-A295BE2AF6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2762250"/>
            <a:ext cx="29146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5671187-BD0B-44C5-A4CB-0902F5D99F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3105150"/>
            <a:ext cx="6667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708DFF"/>
                </a:solidFill>
              </a:defRPr>
            </a:pPr>
            <a:r>
              <a:rPr sz="1200" b="1">
                <a:solidFill>
                  <a:srgbClr val="708DFF"/>
                </a:solidFill>
              </a:rPr>
              <a:t>02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62EE037-D431-438F-9E0F-51F23C3FF8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3562350"/>
            <a:ext cx="276225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E8F3EE"/>
                </a:solidFill>
              </a:defRPr>
            </a:pPr>
            <a:r>
              <a:rPr sz="2100" b="1">
                <a:solidFill>
                  <a:srgbClr val="E8F3EE"/>
                </a:solidFill>
              </a:rPr>
              <a:t>Technologie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FB6E01E-B8A4-431D-A164-A3B2647A50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4171950"/>
            <a:ext cx="2705100" cy="1028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9DAFA6"/>
                </a:solidFill>
              </a:defRPr>
            </a:pPr>
            <a:r>
              <a:rPr sz="1425" b="0">
                <a:solidFill>
                  <a:srgbClr val="9DAFA6"/>
                </a:solidFill>
              </a:rPr>
              <a:t>Betrieb, Security, Daten und belastbare Transformation.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A794866-1091-4E27-B5CD-45E86D7BD3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2762250"/>
            <a:ext cx="29146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6B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4412798-D708-4FD8-8A1E-E1DE32EEE8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3105150"/>
            <a:ext cx="6667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F6B6B"/>
                </a:solidFill>
              </a:defRPr>
            </a:pPr>
            <a:r>
              <a:rPr sz="1200" b="1">
                <a:solidFill>
                  <a:srgbClr val="FF6B6B"/>
                </a:solidFill>
              </a:rPr>
              <a:t>03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6E44088-4545-4EF4-BF77-5EBD897314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3562350"/>
            <a:ext cx="276225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E8F3EE"/>
                </a:solidFill>
              </a:defRPr>
            </a:pPr>
            <a:r>
              <a:rPr sz="2100" b="1">
                <a:solidFill>
                  <a:srgbClr val="E8F3EE"/>
                </a:solidFill>
              </a:rPr>
              <a:t>Menschen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8EB1EB3-7AC2-45A4-8AC3-E7890B3A02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4171950"/>
            <a:ext cx="2705100" cy="1028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9DAFA6"/>
                </a:solidFill>
              </a:defRPr>
            </a:pPr>
            <a:r>
              <a:rPr sz="1425" b="0">
                <a:solidFill>
                  <a:srgbClr val="9DAFA6"/>
                </a:solidFill>
              </a:rPr>
              <a:t>Zusammenarbeit, Verantwortung und wirksame Übergaben.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A34AD9E-6823-4B2D-8348-DE6F9601EE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7950"/>
            <a:ext cx="1905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9DAFA6"/>
                </a:solidFill>
              </a:defRPr>
            </a:pPr>
            <a:r>
              <a:rPr sz="750" b="1">
                <a:solidFill>
                  <a:srgbClr val="9DAFA6"/>
                </a:solidFill>
              </a:rPr>
              <a:t>DEGIT SIGNAL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B2C7AB5-B671-40E9-B185-BF1A8AAAE0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38900"/>
            <a:ext cx="381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750" b="1">
                <a:solidFill>
                  <a:srgbClr val="9DAFA6"/>
                </a:solidFill>
              </a:defRPr>
            </a:pPr>
            <a:r>
              <a:rPr sz="750" b="1">
                <a:solidFill>
                  <a:srgbClr val="9DAFA6"/>
                </a:solidFill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560769430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07120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2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6857031baa047f6"/>
          <a:srcRect xmlns:a="http://schemas.openxmlformats.org/drawingml/2006/main" l="0" t="406" r="0" b="406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85800" y="342900"/>
            <a:ext cx="2247900" cy="504825"/>
          </a:xfrm>
          <a:prstGeom xmlns:a="http://schemas.openxmlformats.org/drawingml/2006/main" prst="rect">
            <a:avLst/>
          </a:prstGeom>
        </p:spPr>
      </p:pic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6F5D11B-63DD-42E8-AA81-11A37924FE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200150"/>
            <a:ext cx="8763000" cy="571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E8F3EE"/>
                </a:solidFill>
              </a:defRPr>
            </a:pPr>
            <a:r>
              <a:rPr sz="3000" b="1">
                <a:solidFill>
                  <a:srgbClr val="E8F3EE"/>
                </a:solidFill>
              </a:rPr>
              <a:t>Vom Signal zur belastbaren Lösung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CDCFC51-12AB-4276-A968-53912541F3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71650"/>
            <a:ext cx="8382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9DAFA6"/>
                </a:solidFill>
              </a:defRPr>
            </a:pPr>
            <a:r>
              <a:rPr sz="1350" b="0">
                <a:solidFill>
                  <a:srgbClr val="9DAFA6"/>
                </a:solidFill>
              </a:rPr>
              <a:t>Ein klarer Ablauf hält Tempo und Nachvollziehbarkeit zusammen.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8CCB51D-3A66-465B-A6E3-ECD96316A2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6850" y="3543300"/>
            <a:ext cx="80581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33D31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0DBAC2E-499D-4C0C-AC94-D8A3C8B0C1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3371850"/>
            <a:ext cx="390525" cy="3905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6B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B6661AE-620B-4EF7-BE70-BEC55CAFA3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3381375"/>
            <a:ext cx="390525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7120D"/>
                </a:solidFill>
              </a:defRPr>
            </a:pPr>
            <a:r>
              <a:rPr sz="1125" b="1">
                <a:solidFill>
                  <a:srgbClr val="07120D"/>
                </a:solidFill>
              </a:rPr>
              <a:t>1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1FFFBD3-8218-4C30-A29C-D2844692E9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038600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575" b="1">
                <a:solidFill>
                  <a:srgbClr val="E8F3EE"/>
                </a:solidFill>
              </a:defRPr>
            </a:pPr>
            <a:r>
              <a:rPr sz="1575" b="1">
                <a:solidFill>
                  <a:srgbClr val="E8F3EE"/>
                </a:solidFill>
              </a:rPr>
              <a:t>Verstehen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1C483A1-6585-41BC-8735-256F1DBD11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4476750"/>
            <a:ext cx="19431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125" b="0">
                <a:solidFill>
                  <a:srgbClr val="9DAFA6"/>
                </a:solidFill>
              </a:defRPr>
            </a:pPr>
            <a:r>
              <a:rPr sz="1125" b="0">
                <a:solidFill>
                  <a:srgbClr val="9DAFA6"/>
                </a:solidFill>
              </a:rPr>
              <a:t>Bedarf und Kontext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9DE2ED6-CE4E-49BD-B581-50336C895C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81450" y="3371850"/>
            <a:ext cx="390525" cy="3905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C85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6A84DE8-C4DD-43F5-9CA6-0868CB4E8C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81450" y="3381375"/>
            <a:ext cx="390525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7120D"/>
                </a:solidFill>
              </a:defRPr>
            </a:pPr>
            <a:r>
              <a:rPr sz="1125" b="1">
                <a:solidFill>
                  <a:srgbClr val="07120D"/>
                </a:solidFill>
              </a:rPr>
              <a:t>2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88E844B-3A4B-4B06-A007-AA1A82EE09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09950" y="4038600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575" b="1">
                <a:solidFill>
                  <a:srgbClr val="E8F3EE"/>
                </a:solidFill>
              </a:defRPr>
            </a:pPr>
            <a:r>
              <a:rPr sz="1575" b="1">
                <a:solidFill>
                  <a:srgbClr val="E8F3EE"/>
                </a:solidFill>
              </a:rPr>
              <a:t>Strukturieren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50176F1-81A2-4992-95FE-C039F0E3BA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00400" y="4476750"/>
            <a:ext cx="19431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125" b="0">
                <a:solidFill>
                  <a:srgbClr val="9DAFA6"/>
                </a:solidFill>
              </a:defRPr>
            </a:pPr>
            <a:r>
              <a:rPr sz="1125" b="0">
                <a:solidFill>
                  <a:srgbClr val="9DAFA6"/>
                </a:solidFill>
              </a:rPr>
              <a:t>Optionen und Entscheidung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42E2515-B8AC-4766-85E7-0FC3B2037D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3371850"/>
            <a:ext cx="390525" cy="3905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B49C1EB-0AF4-49F4-8202-7D2E9FE00A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3381375"/>
            <a:ext cx="390525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7120D"/>
                </a:solidFill>
              </a:defRPr>
            </a:pPr>
            <a:r>
              <a:rPr sz="1125" b="1">
                <a:solidFill>
                  <a:srgbClr val="07120D"/>
                </a:solidFill>
              </a:rPr>
              <a:t>3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F0A4476-CA5C-48E0-B667-ED91D2AA13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4038600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575" b="1">
                <a:solidFill>
                  <a:srgbClr val="E8F3EE"/>
                </a:solidFill>
              </a:defRPr>
            </a:pPr>
            <a:r>
              <a:rPr sz="1575" b="1">
                <a:solidFill>
                  <a:srgbClr val="E8F3EE"/>
                </a:solidFill>
              </a:rPr>
              <a:t>Umsetzen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F72E8D5-7FF2-4082-8B54-6D50291244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86450" y="4476750"/>
            <a:ext cx="19431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125" b="0">
                <a:solidFill>
                  <a:srgbClr val="9DAFA6"/>
                </a:solidFill>
              </a:defRPr>
            </a:pPr>
            <a:r>
              <a:rPr sz="1125" b="0">
                <a:solidFill>
                  <a:srgbClr val="9DAFA6"/>
                </a:solidFill>
              </a:rPr>
              <a:t>Qualität und Steuerung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93B9013-C13C-4A26-AF14-9137DC156E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3371850"/>
            <a:ext cx="390525" cy="3905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DE3A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D37513F-11A6-4305-9EB9-E01BBEC9C0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3381375"/>
            <a:ext cx="390525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7120D"/>
                </a:solidFill>
              </a:defRPr>
            </a:pPr>
            <a:r>
              <a:rPr sz="1125" b="1">
                <a:solidFill>
                  <a:srgbClr val="07120D"/>
                </a:solidFill>
              </a:rPr>
              <a:t>4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C7901EC-2EAB-4618-8DDB-FA8D956822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82050" y="4038600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575" b="1">
                <a:solidFill>
                  <a:srgbClr val="E8F3EE"/>
                </a:solidFill>
              </a:defRPr>
            </a:pPr>
            <a:r>
              <a:rPr sz="1575" b="1">
                <a:solidFill>
                  <a:srgbClr val="E8F3EE"/>
                </a:solidFill>
              </a:rPr>
              <a:t>Übergeben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92DFAC0-42C4-4DE1-99FF-121A55B3AC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4476750"/>
            <a:ext cx="19431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125" b="0">
                <a:solidFill>
                  <a:srgbClr val="9DAFA6"/>
                </a:solidFill>
              </a:defRPr>
            </a:pPr>
            <a:r>
              <a:rPr sz="1125" b="0">
                <a:solidFill>
                  <a:srgbClr val="9DAFA6"/>
                </a:solidFill>
              </a:rPr>
              <a:t>Wissen und Verantwortung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060368B-0A71-4D98-9F57-3171FBCB80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7950"/>
            <a:ext cx="1905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9DAFA6"/>
                </a:solidFill>
              </a:defRPr>
            </a:pPr>
            <a:r>
              <a:rPr sz="750" b="1">
                <a:solidFill>
                  <a:srgbClr val="9DAFA6"/>
                </a:solidFill>
              </a:rPr>
              <a:t>DEGIT SIGNAL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394B899-9B7B-4C01-813D-EBFB45A358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38900"/>
            <a:ext cx="381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750" b="1">
                <a:solidFill>
                  <a:srgbClr val="9DAFA6"/>
                </a:solidFill>
              </a:defRPr>
            </a:pPr>
            <a:r>
              <a:rPr sz="750" b="1">
                <a:solidFill>
                  <a:srgbClr val="9DAFA6"/>
                </a:solidFill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1731764608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07120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0b8ff1213bd428b"/>
          <a:srcRect xmlns:a="http://schemas.openxmlformats.org/drawingml/2006/main" l="0" t="406" r="0" b="406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85800" y="342900"/>
            <a:ext cx="2247900" cy="504825"/>
          </a:xfrm>
          <a:prstGeom xmlns:a="http://schemas.openxmlformats.org/drawingml/2006/main" prst="rect">
            <a:avLst/>
          </a:prstGeom>
        </p:spPr>
      </p:pic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85DE4AB-2D9F-4E4D-8AAB-DD867363A8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200150"/>
            <a:ext cx="5810250" cy="1085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E8F3EE"/>
                </a:solidFill>
              </a:defRPr>
            </a:pPr>
            <a:r>
              <a:rPr sz="3000" b="1">
                <a:solidFill>
                  <a:srgbClr val="E8F3EE"/>
                </a:solidFill>
              </a:rPr>
              <a:t>Security wird Führungs- und Architekturthema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3D47F80-92F6-4E3F-9062-146158C0C0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514600"/>
            <a:ext cx="4857750" cy="895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9DAFA6"/>
                </a:solidFill>
              </a:defRPr>
            </a:pPr>
            <a:r>
              <a:rPr sz="1500" b="0">
                <a:solidFill>
                  <a:srgbClr val="9DAFA6"/>
                </a:solidFill>
              </a:rPr>
              <a:t>Robuste Systeme entstehen, wenn Governance, Betrieb und Resilienz gemeinsam gedacht werden.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3C19C2B-B7FE-40AB-BFCF-DA9455A9B2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88620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DE3A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61588BB-4CF8-4964-9B24-09C510144A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733800"/>
            <a:ext cx="40957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E8F3EE"/>
                </a:solidFill>
              </a:defRPr>
            </a:pPr>
            <a:r>
              <a:rPr sz="1350" b="1">
                <a:solidFill>
                  <a:srgbClr val="E8F3EE"/>
                </a:solidFill>
              </a:rPr>
              <a:t>Klare Verantwortlichkeiten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0988B03-1876-4F67-A2F8-CFAC76CE4D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41960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578567D-EF73-44AD-A0D5-092CD90CA1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267200"/>
            <a:ext cx="40957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E8F3EE"/>
                </a:solidFill>
              </a:defRPr>
            </a:pPr>
            <a:r>
              <a:rPr sz="1350" b="1">
                <a:solidFill>
                  <a:srgbClr val="E8F3EE"/>
                </a:solidFill>
              </a:rPr>
              <a:t>Wiederholbare Kontrollen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0C412B1-6A27-45BF-A8B9-E744FC4526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95300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A67C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3ECF0B3-9732-4664-90A6-6C9C780779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800600"/>
            <a:ext cx="40957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E8F3EE"/>
                </a:solidFill>
              </a:defRPr>
            </a:pPr>
            <a:r>
              <a:rPr sz="1350" b="1">
                <a:solidFill>
                  <a:srgbClr val="E8F3EE"/>
                </a:solidFill>
              </a:rPr>
              <a:t>Belastbare Übergaben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974c1468bc84409"/>
          <a:srcRect xmlns:a="http://schemas.openxmlformats.org/drawingml/2006/main" l="16000" t="0" r="1600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572250" y="1066800"/>
            <a:ext cx="4857750" cy="4762500"/>
          </a:xfrm>
          <a:prstGeom xmlns:a="http://schemas.openxmlformats.org/drawingml/2006/main" prst="roundRect">
            <a:avLst>
              <a:gd name="adj" fmla="val 2400"/>
            </a:avLst>
          </a:prstGeom>
        </p:spPr>
      </p:pic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C60D3B3-2880-4DB3-8B8D-03497B09DD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7950"/>
            <a:ext cx="1905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9DAFA6"/>
                </a:solidFill>
              </a:defRPr>
            </a:pPr>
            <a:r>
              <a:rPr sz="750" b="1">
                <a:solidFill>
                  <a:srgbClr val="9DAFA6"/>
                </a:solidFill>
              </a:rPr>
              <a:t>DEGIT SIGNAL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C007B27-97A0-476E-A569-823E74BB8A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38900"/>
            <a:ext cx="381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750" b="1">
                <a:solidFill>
                  <a:srgbClr val="9DAFA6"/>
                </a:solidFill>
              </a:defRPr>
            </a:pPr>
            <a:r>
              <a:rPr sz="750" b="1">
                <a:solidFill>
                  <a:srgbClr val="9DAFA6"/>
                </a:solidFill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1371666903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07120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24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7ebc7b3144641ba"/>
          <a:srcRect xmlns:a="http://schemas.openxmlformats.org/drawingml/2006/main" l="0" t="406" r="0" b="406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85800" y="342900"/>
            <a:ext cx="2247900" cy="504825"/>
          </a:xfrm>
          <a:prstGeom xmlns:a="http://schemas.openxmlformats.org/drawingml/2006/main" prst="rect">
            <a:avLst/>
          </a:prstGeom>
        </p:spPr>
      </p:pic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9D8923B-F0A3-4DB7-8765-DBBDAC4ACB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200150"/>
            <a:ext cx="809625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E8F3EE"/>
                </a:solidFill>
              </a:defRPr>
            </a:pPr>
            <a:r>
              <a:rPr sz="3000" b="1">
                <a:solidFill>
                  <a:srgbClr val="E8F3EE"/>
                </a:solidFill>
              </a:rPr>
              <a:t>Information wird zur Entscheidung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C99A2E2-B6CD-41FD-8B35-3E6FEC9482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71650"/>
            <a:ext cx="7239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9DAFA6"/>
                </a:solidFill>
              </a:defRPr>
            </a:pPr>
            <a:r>
              <a:rPr sz="1350" b="0">
                <a:solidFill>
                  <a:srgbClr val="9DAFA6"/>
                </a:solidFill>
              </a:rPr>
              <a:t>Beispiel für Kennzahlen, Fortschritt oder Reifegrad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BBE40EB-30D5-45BE-B92E-91AFCEC3BE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571750"/>
            <a:ext cx="2857500" cy="1047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6000" b="1">
                <a:solidFill>
                  <a:srgbClr val="2DE3A8"/>
                </a:solidFill>
              </a:defRPr>
            </a:pPr>
            <a:r>
              <a:rPr sz="6000" b="1">
                <a:solidFill>
                  <a:srgbClr val="2DE3A8"/>
                </a:solidFill>
              </a:rPr>
              <a:t>84%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BD7687C-90E9-42D0-9A33-E49A037164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676650"/>
            <a:ext cx="285750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E8F3EE"/>
                </a:solidFill>
              </a:defRPr>
            </a:pPr>
            <a:r>
              <a:rPr sz="1575" b="1">
                <a:solidFill>
                  <a:srgbClr val="E8F3EE"/>
                </a:solidFill>
              </a:rPr>
              <a:t>gemeinsame Sicht</a:t>
            </a:r>
          </a:p>
          <a:p xmlns:a="http://schemas.openxmlformats.org/drawingml/2006/main">
            <a:pPr algn="l">
              <a:defRPr sz="1575" b="1">
                <a:solidFill>
                  <a:srgbClr val="E8F3EE"/>
                </a:solidFill>
              </a:defRPr>
            </a:pPr>
            <a:r>
              <a:rPr sz="1575" b="1">
                <a:solidFill>
                  <a:srgbClr val="E8F3EE"/>
                </a:solidFill>
              </a:rPr>
              <a:t>auf Status und Risiken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A6F5CDF-2EC1-4353-ABC7-EB083C0EE3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2571750"/>
            <a:ext cx="21907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E8F3EE"/>
                </a:solidFill>
              </a:defRPr>
            </a:pPr>
            <a:r>
              <a:rPr sz="1200" b="1">
                <a:solidFill>
                  <a:srgbClr val="E8F3EE"/>
                </a:solidFill>
              </a:rPr>
              <a:t>Transparenz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E04781A-08D2-4BD6-98FD-CE96D921EB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2657475"/>
            <a:ext cx="3714750" cy="1524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12261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8F35022-5F14-4F69-8C02-EB61EA0F72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2657475"/>
            <a:ext cx="3120390" cy="1524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DE3A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7F83BDE-A686-4D7D-8182-EF791095E0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72750" y="2514600"/>
            <a:ext cx="762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1200" b="1">
                <a:solidFill>
                  <a:srgbClr val="9DAFA6"/>
                </a:solidFill>
              </a:defRPr>
            </a:pPr>
            <a:r>
              <a:rPr sz="1200" b="1">
                <a:solidFill>
                  <a:srgbClr val="9DAFA6"/>
                </a:solidFill>
              </a:rPr>
              <a:t>84%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DAD6827-84BA-4E70-9C1B-F8DD37CB21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3295650"/>
            <a:ext cx="21907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E8F3EE"/>
                </a:solidFill>
              </a:defRPr>
            </a:pPr>
            <a:r>
              <a:rPr sz="1200" b="1">
                <a:solidFill>
                  <a:srgbClr val="E8F3EE"/>
                </a:solidFill>
              </a:rPr>
              <a:t>Betriebsreife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8AE7063-B362-4FDC-A4E9-8D9B460FCB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3381375"/>
            <a:ext cx="3714750" cy="1524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12261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D5FB39D-DEFB-461E-98AA-54F6D58681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3381375"/>
            <a:ext cx="2674620" cy="1524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CC44D4A-4A21-42C7-905F-27DD8BF25D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72750" y="3238500"/>
            <a:ext cx="762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1200" b="1">
                <a:solidFill>
                  <a:srgbClr val="9DAFA6"/>
                </a:solidFill>
              </a:defRPr>
            </a:pPr>
            <a:r>
              <a:rPr sz="1200" b="1">
                <a:solidFill>
                  <a:srgbClr val="9DAFA6"/>
                </a:solidFill>
              </a:rPr>
              <a:t>72%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F97A841-E18E-4AB1-A37B-E22714C58A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4019550"/>
            <a:ext cx="21907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E8F3EE"/>
                </a:solidFill>
              </a:defRPr>
            </a:pPr>
            <a:r>
              <a:rPr sz="1200" b="1">
                <a:solidFill>
                  <a:srgbClr val="E8F3EE"/>
                </a:solidFill>
              </a:rPr>
              <a:t>Übergabefähigkeit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0B9B04B-72E7-43AC-90E4-585354F000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4105275"/>
            <a:ext cx="3714750" cy="1524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12261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1D59D38-9748-4803-9ECE-4F78F9131D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4105275"/>
            <a:ext cx="2377440" cy="1524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A67C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BDCAE3B-395B-4B3B-A5E6-6BE35CC998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72750" y="3962400"/>
            <a:ext cx="762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1200" b="1">
                <a:solidFill>
                  <a:srgbClr val="9DAFA6"/>
                </a:solidFill>
              </a:defRPr>
            </a:pPr>
            <a:r>
              <a:rPr sz="1200" b="1">
                <a:solidFill>
                  <a:srgbClr val="9DAFA6"/>
                </a:solidFill>
              </a:rPr>
              <a:t>64%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DFE4639-8E26-46BD-BC2A-4C41FA101B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4743450"/>
            <a:ext cx="21907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E8F3EE"/>
                </a:solidFill>
              </a:defRPr>
            </a:pPr>
            <a:r>
              <a:rPr sz="1200" b="1">
                <a:solidFill>
                  <a:srgbClr val="E8F3EE"/>
                </a:solidFill>
              </a:rPr>
              <a:t>Entscheidungstempo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702E5C7-82CA-4A29-9D3C-BC4AC7D2C5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4829175"/>
            <a:ext cx="3714750" cy="1524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12261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9F945DD-FF79-4651-B117-059445ABFD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4829175"/>
            <a:ext cx="3380423" cy="1524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FC85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550E09F-D7C8-4BF1-82DA-7A0E996B4C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72750" y="4686300"/>
            <a:ext cx="762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1200" b="1">
                <a:solidFill>
                  <a:srgbClr val="9DAFA6"/>
                </a:solidFill>
              </a:defRPr>
            </a:pPr>
            <a:r>
              <a:rPr sz="1200" b="1">
                <a:solidFill>
                  <a:srgbClr val="9DAFA6"/>
                </a:solidFill>
              </a:rPr>
              <a:t>91%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B917C0A-90F5-494C-9DC8-6798151AA4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7950"/>
            <a:ext cx="1905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9DAFA6"/>
                </a:solidFill>
              </a:defRPr>
            </a:pPr>
            <a:r>
              <a:rPr sz="750" b="1">
                <a:solidFill>
                  <a:srgbClr val="9DAFA6"/>
                </a:solidFill>
              </a:rPr>
              <a:t>DEGIT SIGNAL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56EB10D-C66A-4739-B95B-A169D21E10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38900"/>
            <a:ext cx="381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750" b="1">
                <a:solidFill>
                  <a:srgbClr val="9DAFA6"/>
                </a:solidFill>
              </a:defRPr>
            </a:pPr>
            <a:r>
              <a:rPr sz="750" b="1">
                <a:solidFill>
                  <a:srgbClr val="9DAFA6"/>
                </a:solidFill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889696263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07120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8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9541d26dce8409e"/>
          <a:srcRect xmlns:a="http://schemas.openxmlformats.org/drawingml/2006/main" l="0" t="406" r="0" b="406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85800" y="342900"/>
            <a:ext cx="2247900" cy="504825"/>
          </a:xfrm>
          <a:prstGeom xmlns:a="http://schemas.openxmlformats.org/drawingml/2006/main" prst="rect">
            <a:avLst/>
          </a:prstGeom>
        </p:spPr>
      </p:pic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BF0F15C-879E-447C-8C3E-010D66A22A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200150"/>
            <a:ext cx="72390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E8F3EE"/>
                </a:solidFill>
              </a:defRPr>
            </a:pPr>
            <a:r>
              <a:rPr sz="3000" b="1">
                <a:solidFill>
                  <a:srgbClr val="E8F3EE"/>
                </a:solidFill>
              </a:rPr>
              <a:t>Seniorität bleibt persönlich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494DDB6-191C-4F69-855F-3492FA2182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39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9DAFA6"/>
                </a:solidFill>
              </a:defRPr>
            </a:pPr>
            <a:r>
              <a:rPr sz="1350" b="0">
                <a:solidFill>
                  <a:srgbClr val="9DAFA6"/>
                </a:solidFill>
              </a:rPr>
              <a:t>Eine ruhige Teamfolie mit echten Profilen und klaren Rollen.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275657331564483"/>
          <a:srcRect xmlns:a="http://schemas.openxmlformats.org/drawingml/2006/main" l="0" t="14052" r="0" b="14052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85800" y="2667000"/>
            <a:ext cx="2914650" cy="2095500"/>
          </a:xfrm>
          <a:prstGeom xmlns:a="http://schemas.openxmlformats.org/drawingml/2006/main" prst="roundRect">
            <a:avLst>
              <a:gd name="adj" fmla="val 5455"/>
            </a:avLst>
          </a:prstGeom>
        </p:spPr>
      </p:pic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F5183C0-A831-4040-A5E8-0ED57C92FB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762500"/>
            <a:ext cx="291465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6B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1D765F4-3CC9-4B2F-B158-7194799205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953000"/>
            <a:ext cx="29146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E8F3EE"/>
                </a:solidFill>
              </a:defRPr>
            </a:pPr>
            <a:r>
              <a:rPr sz="1500" b="1">
                <a:solidFill>
                  <a:srgbClr val="E8F3EE"/>
                </a:solidFill>
              </a:rPr>
              <a:t>Julia Woesthoff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7AB6B34-123B-47FE-AD92-E4C3227BF0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95900"/>
            <a:ext cx="29146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9DAFA6"/>
                </a:solidFill>
              </a:defRPr>
            </a:pPr>
            <a:r>
              <a:rPr sz="1050" b="0">
                <a:solidFill>
                  <a:srgbClr val="9DAFA6"/>
                </a:solidFill>
              </a:rPr>
              <a:t>Management &amp; Transformation</a:t>
            </a:r>
          </a:p>
        </p:txBody>
      </p:sp>
      <p:pic>
        <p:nvPicPr>
          <p:cNvPr id="25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0c5ae932de144cb"/>
          <a:srcRect xmlns:a="http://schemas.openxmlformats.org/drawingml/2006/main" l="0" t="14052" r="0" b="14052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4305300" y="2667000"/>
            <a:ext cx="2914650" cy="2095500"/>
          </a:xfrm>
          <a:prstGeom xmlns:a="http://schemas.openxmlformats.org/drawingml/2006/main" prst="roundRect">
            <a:avLst>
              <a:gd name="adj" fmla="val 5455"/>
            </a:avLst>
          </a:prstGeom>
        </p:spPr>
      </p:pic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A00B78C-2F15-4BEB-99A2-7AD84FFB1D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4762500"/>
            <a:ext cx="291465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2E84F05-1292-45FA-BECA-0E12C70085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4953000"/>
            <a:ext cx="29146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E8F3EE"/>
                </a:solidFill>
              </a:defRPr>
            </a:pPr>
            <a:r>
              <a:rPr sz="1500" b="1">
                <a:solidFill>
                  <a:srgbClr val="E8F3EE"/>
                </a:solidFill>
              </a:rPr>
              <a:t>Andreas Kunze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9018A3A-472B-4AB5-B8A7-BB10A7263A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5295900"/>
            <a:ext cx="29146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9DAFA6"/>
                </a:solidFill>
              </a:defRPr>
            </a:pPr>
            <a:r>
              <a:rPr sz="1050" b="0">
                <a:solidFill>
                  <a:srgbClr val="9DAFA6"/>
                </a:solidFill>
              </a:rPr>
              <a:t>Governance &amp; Controlling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70e0b65714949f4"/>
          <a:srcRect xmlns:a="http://schemas.openxmlformats.org/drawingml/2006/main" l="0" t="14052" r="0" b="14052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7924800" y="2667000"/>
            <a:ext cx="2914650" cy="2095500"/>
          </a:xfrm>
          <a:prstGeom xmlns:a="http://schemas.openxmlformats.org/drawingml/2006/main" prst="roundRect">
            <a:avLst>
              <a:gd name="adj" fmla="val 5455"/>
            </a:avLst>
          </a:prstGeom>
        </p:spPr>
      </p:pic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37F75C9-9563-431A-8BA7-3D3391A051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4762500"/>
            <a:ext cx="291465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DE3A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9D54BB8-F2A1-41F9-B0D9-865661D38F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4953000"/>
            <a:ext cx="29146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E8F3EE"/>
                </a:solidFill>
              </a:defRPr>
            </a:pPr>
            <a:r>
              <a:rPr sz="1500" b="1">
                <a:solidFill>
                  <a:srgbClr val="E8F3EE"/>
                </a:solidFill>
              </a:rPr>
              <a:t>Marco Jüngling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BF9D817-5DD4-4D65-8F81-2CDE289A31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5295900"/>
            <a:ext cx="29146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9DAFA6"/>
                </a:solidFill>
              </a:defRPr>
            </a:pPr>
            <a:r>
              <a:rPr sz="1050" b="0">
                <a:solidFill>
                  <a:srgbClr val="9DAFA6"/>
                </a:solidFill>
              </a:rPr>
              <a:t>Betrieb &amp; Service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DC787F3-4E73-4528-BA53-E239271747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7950"/>
            <a:ext cx="1905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9DAFA6"/>
                </a:solidFill>
              </a:defRPr>
            </a:pPr>
            <a:r>
              <a:rPr sz="750" b="1">
                <a:solidFill>
                  <a:srgbClr val="9DAFA6"/>
                </a:solidFill>
              </a:rPr>
              <a:t>DEGIT SIGNAL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E193436-FAD5-4C69-9D22-2EE755CE19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38900"/>
            <a:ext cx="381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750" b="1">
                <a:solidFill>
                  <a:srgbClr val="9DAFA6"/>
                </a:solidFill>
              </a:defRPr>
            </a:pPr>
            <a:r>
              <a:rPr sz="750" b="1">
                <a:solidFill>
                  <a:srgbClr val="9DAFA6"/>
                </a:solidFill>
              </a:rPr>
              <a:t>07</a:t>
            </a:r>
          </a:p>
        </p:txBody>
      </p:sp>
    </p:spTree>
    <p:extLst>
      <p:ext uri="{BB962C8B-B14F-4D97-AF65-F5344CB8AC3E}">
        <p14:creationId xmlns:p14="http://schemas.microsoft.com/office/powerpoint/2010/main" val="199182302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07120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F2AC0B1-3906-4F31-BCB2-2500757C0A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DE3A8"/>
          </a:solidFill>
          <a:ln xmlns:a="http://schemas.openxmlformats.org/drawingml/2006/main" w="0">
            <a:noFill/>
            <a:prstDash val="solid"/>
          </a:ln>
        </p:spPr>
      </p:sp>
      <p:pic>
        <p:nvPicPr>
          <p:cNvPr id="17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f41a2d596cb4d0e"/>
          <a:srcRect xmlns:a="http://schemas.openxmlformats.org/drawingml/2006/main" l="0" t="0" r="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85800" y="1104900"/>
            <a:ext cx="1524000" cy="1524000"/>
          </a:xfrm>
          <a:prstGeom xmlns:a="http://schemas.openxmlformats.org/drawingml/2006/main" prst="roundRect">
            <a:avLst>
              <a:gd name="adj" fmla="val 7500"/>
            </a:avLst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E623FDC-BC02-44F4-BC22-21A2C4CB1F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00350" y="1104900"/>
            <a:ext cx="7143750" cy="1409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3600" b="1">
                <a:solidFill>
                  <a:srgbClr val="E8F3EE"/>
                </a:solidFill>
              </a:defRPr>
            </a:pPr>
            <a:r>
              <a:rPr sz="3600" b="1">
                <a:solidFill>
                  <a:srgbClr val="E8F3EE"/>
                </a:solidFill>
              </a:rPr>
              <a:t>Lassen Sie uns</a:t>
            </a:r>
          </a:p>
          <a:p xmlns:a="http://schemas.openxmlformats.org/drawingml/2006/main">
            <a:pPr algn="l">
              <a:defRPr sz="3600" b="1">
                <a:solidFill>
                  <a:srgbClr val="E8F3EE"/>
                </a:solidFill>
              </a:defRPr>
            </a:pPr>
            <a:r>
              <a:rPr sz="3600" b="1">
                <a:solidFill>
                  <a:srgbClr val="E8F3EE"/>
                </a:solidFill>
              </a:rPr>
              <a:t>Verbindungen schaffen.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C0CCE4D-90BE-48B5-A21D-C04F94E0AE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3086100"/>
            <a:ext cx="44767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2DE3A8"/>
                </a:solidFill>
              </a:defRPr>
            </a:pPr>
            <a:r>
              <a:rPr sz="1950" b="1">
                <a:solidFill>
                  <a:srgbClr val="2DE3A8"/>
                </a:solidFill>
              </a:rPr>
              <a:t>kontakt@degit.de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7657940-09D9-404E-9E07-4AD6587944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3619500"/>
            <a:ext cx="68580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9DAFA6"/>
                </a:solidFill>
              </a:defRPr>
            </a:pPr>
            <a:r>
              <a:rPr sz="1275" b="0">
                <a:solidFill>
                  <a:srgbClr val="9DAFA6"/>
                </a:solidFill>
              </a:rPr>
              <a:t>Heidelberger Straße 38 · 68766 Hockenheim · degit.de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EBCB141-F1E2-4662-B31D-B836D713CE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4670108"/>
            <a:ext cx="874395" cy="514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3B5388D-1C25-4568-860A-6BC7868A69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4910" y="4670108"/>
            <a:ext cx="51435" cy="5400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E22DE80-95EA-4BE5-BA01-B650EE1DAA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4910" y="5158740"/>
            <a:ext cx="977265" cy="514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1877ECA-7FE9-4951-9772-25AE1CDE15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30740" y="5158740"/>
            <a:ext cx="51435" cy="43719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1741C0E-9035-4C3F-B708-F09B8B980D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30740" y="5544503"/>
            <a:ext cx="1131570" cy="514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490232E-FAA2-431C-AC24-F8008B56E6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43374" y="4605814"/>
            <a:ext cx="180023" cy="180023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6B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8C4685A-28D1-40EE-810F-99C6CB5813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40616" y="4605814"/>
            <a:ext cx="180023" cy="180023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C85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30B3C8C-328D-4BBC-BE48-92DD17C8BE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66446" y="5094446"/>
            <a:ext cx="180023" cy="180023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A67C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DFC7B59-8DB3-4CA8-992D-98C831CFD6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72299" y="5480209"/>
            <a:ext cx="180023" cy="180023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DE3A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F4B6AFD-948D-4CC4-AFD0-D5E1E5B77B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191250"/>
            <a:ext cx="1905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9DAFA6"/>
                </a:solidFill>
              </a:defRPr>
            </a:pPr>
            <a:r>
              <a:rPr sz="825" b="1">
                <a:solidFill>
                  <a:srgbClr val="9DAFA6"/>
                </a:solidFill>
              </a:rPr>
              <a:t>DARK MODE</a:t>
            </a:r>
          </a:p>
        </p:txBody>
      </p:sp>
    </p:spTree>
    <p:extLst>
      <p:ext uri="{BB962C8B-B14F-4D97-AF65-F5344CB8AC3E}">
        <p14:creationId xmlns:p14="http://schemas.microsoft.com/office/powerpoint/2010/main" val="1010176770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DEGIT Signal">
      <a:majorFont>
        <a:latin typeface="Manrope"/>
        <a:ea typeface="Manrope"/>
        <a:cs typeface="Manrope"/>
      </a:majorFont>
      <a:minorFont>
        <a:latin typeface="Manrope"/>
        <a:ea typeface="Manrope"/>
        <a:cs typeface="Manrope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2026-07-11T18:57:41.3050000Z</dcterms:created>
  <dcterms:modified xsi:type="dcterms:W3CDTF">2026-07-11T18:57:41.3050000Z</dcterms:modified>
</coreProperties>
</file>