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jpeg" ContentType="image/jpe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855d2def1a7c4c67" /><Relationship Type="http://schemas.openxmlformats.org/officeDocument/2006/relationships/extended-properties" Target="/docProps/app.xml" Id="R5f2f8eb56576446a" /><Relationship Type="http://schemas.openxmlformats.org/officeDocument/2006/relationships/officeDocument" Target="/ppt/presentation.xml" Id="R0d83db3a1cd149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21c2deac034a97"/>
  </p:sldMasterIdLst>
  <p:notesMasterIdLst>
    <p:notesMasterId xmlns:r="http://schemas.openxmlformats.org/officeDocument/2006/relationships" r:id="R7e4586241e594e2f"/>
  </p:notesMasterIdLst>
  <p:sldIdLst>
    <p:sldId xmlns:r="http://schemas.openxmlformats.org/officeDocument/2006/relationships" id="256" r:id="R39525343472f4f64"/>
    <p:sldId xmlns:r="http://schemas.openxmlformats.org/officeDocument/2006/relationships" id="257" r:id="Rf430da929d8d42e1"/>
    <p:sldId xmlns:r="http://schemas.openxmlformats.org/officeDocument/2006/relationships" id="258" r:id="R3566ec1d982b4c3c"/>
    <p:sldId xmlns:r="http://schemas.openxmlformats.org/officeDocument/2006/relationships" id="259" r:id="Rd723541bd39f4e5d"/>
    <p:sldId xmlns:r="http://schemas.openxmlformats.org/officeDocument/2006/relationships" id="260" r:id="Re3df413003a74960"/>
    <p:sldId xmlns:r="http://schemas.openxmlformats.org/officeDocument/2006/relationships" id="261" r:id="R887742512dd34daf"/>
    <p:sldId xmlns:r="http://schemas.openxmlformats.org/officeDocument/2006/relationships" id="262" r:id="R1625086dd02f4fdd"/>
    <p:sldId xmlns:r="http://schemas.openxmlformats.org/officeDocument/2006/relationships" id="263" r:id="R494988c3ad5b451b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6d525160041d43fc" /><Relationship Type="http://schemas.openxmlformats.org/officeDocument/2006/relationships/slideMaster" Target="/ppt/slideMasters/slideMaster1.xml" Id="R8b21c2deac034a97" /><Relationship Type="http://schemas.openxmlformats.org/officeDocument/2006/relationships/notesMaster" Target="/ppt/notesMasters/notesMaster1.xml" Id="R7e4586241e594e2f" /><Relationship Type="http://schemas.openxmlformats.org/officeDocument/2006/relationships/presProps" Target="/ppt/presProps.xml" Id="R0191eb9b53d84d13" /><Relationship Type="http://schemas.openxmlformats.org/officeDocument/2006/relationships/tableStyles" Target="/ppt/tableStyles.xml" Id="Ra6e1525f8ced45ef" /><Relationship Type="http://schemas.openxmlformats.org/officeDocument/2006/relationships/slide" Target="/ppt/slides/slide1.xml" Id="R39525343472f4f64" /><Relationship Type="http://schemas.openxmlformats.org/officeDocument/2006/relationships/slide" Target="/ppt/slides/slide2.xml" Id="Rf430da929d8d42e1" /><Relationship Type="http://schemas.openxmlformats.org/officeDocument/2006/relationships/slide" Target="/ppt/slides/slide3.xml" Id="R3566ec1d982b4c3c" /><Relationship Type="http://schemas.openxmlformats.org/officeDocument/2006/relationships/slide" Target="/ppt/slides/slide4.xml" Id="Rd723541bd39f4e5d" /><Relationship Type="http://schemas.openxmlformats.org/officeDocument/2006/relationships/slide" Target="/ppt/slides/slide5.xml" Id="Re3df413003a74960" /><Relationship Type="http://schemas.openxmlformats.org/officeDocument/2006/relationships/slide" Target="/ppt/slides/slide6.xml" Id="R887742512dd34daf" /><Relationship Type="http://schemas.openxmlformats.org/officeDocument/2006/relationships/slide" Target="/ppt/slides/slide7.xml" Id="R1625086dd02f4fdd" /><Relationship Type="http://schemas.openxmlformats.org/officeDocument/2006/relationships/slide" Target="/ppt/slides/slide8.xml" Id="R494988c3ad5b451b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e598e28452354450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DEGIT Signal">
      <a:majorFont>
        <a:latin typeface="Manrope"/>
        <a:ea typeface="Manrope"/>
        <a:cs typeface="Manrope"/>
      </a:majorFont>
      <a:minorFont>
        <a:latin typeface="Manrope"/>
        <a:ea typeface="Manrope"/>
        <a:cs typeface="Manrope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5c9cda174904837" /><Relationship Type="http://schemas.openxmlformats.org/officeDocument/2006/relationships/notesMaster" Target="/ppt/notesMasters/notesMaster1.xml" Id="R185059102c94405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ecd9663d70941ac" /><Relationship Type="http://schemas.openxmlformats.org/officeDocument/2006/relationships/notesMaster" Target="/ppt/notesMasters/notesMaster1.xml" Id="R4c41cc3085e44c03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ece1d834db8a46a5" /><Relationship Type="http://schemas.openxmlformats.org/officeDocument/2006/relationships/notesMaster" Target="/ppt/notesMasters/notesMaster1.xml" Id="Rde69d01bf27a428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2006d2624e5749e0" /><Relationship Type="http://schemas.openxmlformats.org/officeDocument/2006/relationships/notesMaster" Target="/ppt/notesMasters/notesMaster1.xml" Id="R9d2dc45e83e64a2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e4f7515c0894a2d" /><Relationship Type="http://schemas.openxmlformats.org/officeDocument/2006/relationships/notesMaster" Target="/ppt/notesMasters/notesMaster1.xml" Id="Ra408e773827840b1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f34ef201d694251" /><Relationship Type="http://schemas.openxmlformats.org/officeDocument/2006/relationships/notesMaster" Target="/ppt/notesMasters/notesMaster1.xml" Id="Rf825c9acdc7a4a7d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df1df4bc5ed84250" /><Relationship Type="http://schemas.openxmlformats.org/officeDocument/2006/relationships/notesMaster" Target="/ppt/notesMasters/notesMaster1.xml" Id="R0822ed9123cb467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ed2c52f9ee184223" /><Relationship Type="http://schemas.openxmlformats.org/officeDocument/2006/relationships/notesMaster" Target="/ppt/notesMasters/notesMaster1.xml" Id="R6174b57659f64566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283ac47e74a9c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1cebdcfdcd374c0e" /><Relationship Type="http://schemas.openxmlformats.org/officeDocument/2006/relationships/slideLayout" Target="/ppt/slideLayouts/slideLayout1.xml" Id="R5927c3286f834ea0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27c3286f834ea0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DEGIT Signal">
      <a:majorFont>
        <a:latin typeface="Manrope"/>
        <a:ea typeface="Manrope"/>
        <a:cs typeface="Manrope"/>
      </a:majorFont>
      <a:minorFont>
        <a:latin typeface="Manrope"/>
        <a:ea typeface="Manrope"/>
        <a:cs typeface="Manrope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1cc30a28d47ff" /><Relationship Type="http://schemas.openxmlformats.org/officeDocument/2006/relationships/image" Target="/ppt/media/image.png" Id="Rcfb096aed5b24100" /><Relationship Type="http://schemas.openxmlformats.org/officeDocument/2006/relationships/image" Target="/ppt/media/image.jpeg" Id="R0081a2df1e3d4f79" /><Relationship Type="http://schemas.openxmlformats.org/officeDocument/2006/relationships/notesSlide" Target="/ppt/notesSlides/notesSlide1.xml" Id="Rcb4d19328195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8f811596f4ed0" /><Relationship Type="http://schemas.openxmlformats.org/officeDocument/2006/relationships/image" Target="/ppt/media/image2.png" Id="Rf23c050aab594f19" /><Relationship Type="http://schemas.openxmlformats.org/officeDocument/2006/relationships/notesSlide" Target="/ppt/notesSlides/notesSlide2.xml" Id="R0a579f08328642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f4252b5f54a14" /><Relationship Type="http://schemas.openxmlformats.org/officeDocument/2006/relationships/image" Target="/ppt/media/image3.png" Id="R8e95188282304d79" /><Relationship Type="http://schemas.openxmlformats.org/officeDocument/2006/relationships/notesSlide" Target="/ppt/notesSlides/notesSlide3.xml" Id="Rf2b3d5a930a14d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8816d175749f7" /><Relationship Type="http://schemas.openxmlformats.org/officeDocument/2006/relationships/image" Target="/ppt/media/image4.png" Id="R6c71333f4d514e7b" /><Relationship Type="http://schemas.openxmlformats.org/officeDocument/2006/relationships/notesSlide" Target="/ppt/notesSlides/notesSlide4.xml" Id="Rf2e9ebe89a57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29209658b4e76" /><Relationship Type="http://schemas.openxmlformats.org/officeDocument/2006/relationships/image" Target="/ppt/media/image5.png" Id="R51b45398dcf14d83" /><Relationship Type="http://schemas.openxmlformats.org/officeDocument/2006/relationships/image" Target="/ppt/media/image2.jpeg" Id="R9f1580ce79934b94" /><Relationship Type="http://schemas.openxmlformats.org/officeDocument/2006/relationships/notesSlide" Target="/ppt/notesSlides/notesSlide5.xml" Id="Rf20726d7dec84c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7aeb518a741a5" /><Relationship Type="http://schemas.openxmlformats.org/officeDocument/2006/relationships/image" Target="/ppt/media/image6.png" Id="Rff56f9b34fc940ca" /><Relationship Type="http://schemas.openxmlformats.org/officeDocument/2006/relationships/notesSlide" Target="/ppt/notesSlides/notesSlide6.xml" Id="R8bc18664255240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d329d27994b95" /><Relationship Type="http://schemas.openxmlformats.org/officeDocument/2006/relationships/image" Target="/ppt/media/image7.png" Id="R9c56166ed7f34f04" /><Relationship Type="http://schemas.openxmlformats.org/officeDocument/2006/relationships/image" Target="/ppt/media/image3.jpeg" Id="R6576d3199f1846a9" /><Relationship Type="http://schemas.openxmlformats.org/officeDocument/2006/relationships/image" Target="/ppt/media/image4.jpeg" Id="R3fb8eb7965de4b36" /><Relationship Type="http://schemas.openxmlformats.org/officeDocument/2006/relationships/image" Target="/ppt/media/image5.jpeg" Id="R5bfa779d12f64397" /><Relationship Type="http://schemas.openxmlformats.org/officeDocument/2006/relationships/notesSlide" Target="/ppt/notesSlides/notesSlide7.xml" Id="R7544b96de99e4b3f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545e274c047cb" /><Relationship Type="http://schemas.openxmlformats.org/officeDocument/2006/relationships/image" Target="/ppt/media/image8.png" Id="Rf4c045bbd0d945ae" /><Relationship Type="http://schemas.openxmlformats.org/officeDocument/2006/relationships/notesSlide" Target="/ppt/notesSlides/notesSlide8.xml" Id="R1a0cd92458af4ee6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4FB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0ADC2F4-0B08-4B60-A178-48FF971C6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pic>
        <p:nvPicPr>
          <p:cNvPr id="1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fb096aed5b24100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99F696C-5E78-4648-A1E4-276AB2F74F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390650"/>
            <a:ext cx="4476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DE3A8"/>
                </a:solidFill>
              </a:defRPr>
            </a:pPr>
            <a:r>
              <a:rPr sz="1050" b="1">
                <a:solidFill>
                  <a:srgbClr val="2DE3A8"/>
                </a:solidFill>
              </a:rPr>
              <a:t>BERATUNG VERBINDET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DD0F6A9-BEDB-4AF2-A405-7046738D2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5143500" cy="1866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4200" b="1">
                <a:solidFill>
                  <a:srgbClr val="18251F"/>
                </a:solidFill>
              </a:defRPr>
            </a:pPr>
            <a:r>
              <a:rPr sz="4200" b="1">
                <a:solidFill>
                  <a:srgbClr val="18251F"/>
                </a:solidFill>
              </a:rPr>
              <a:t>Klarheit für</a:t>
            </a:r>
          </a:p>
          <a:p xmlns:a="http://schemas.openxmlformats.org/drawingml/2006/main">
            <a:pPr algn="l">
              <a:defRPr sz="4200" b="1">
                <a:solidFill>
                  <a:srgbClr val="18251F"/>
                </a:solidFill>
              </a:defRPr>
            </a:pPr>
            <a:r>
              <a:rPr sz="4200" b="1">
                <a:solidFill>
                  <a:srgbClr val="18251F"/>
                </a:solidFill>
              </a:rPr>
              <a:t>komplexe Systeme.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7371F4A-CCFA-497F-BBE4-3EEC1EA4F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790950"/>
            <a:ext cx="47625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50625A"/>
                </a:solidFill>
              </a:defRPr>
            </a:pPr>
            <a:r>
              <a:rPr sz="1575" b="0">
                <a:solidFill>
                  <a:srgbClr val="50625A"/>
                </a:solidFill>
              </a:rPr>
              <a:t>Eine farbigere, gemeinsame DEGIT-Sprache für Präsentation, Dokument und Web.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E23CC59-BE05-40E8-925C-5C53781728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155311"/>
            <a:ext cx="764286" cy="449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C2FEFB-C3E8-4B89-8B6E-D2B7606B5E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2278" y="5155311"/>
            <a:ext cx="44958" cy="47205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D996851-4F55-4068-B133-AD0038E28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2278" y="5582412"/>
            <a:ext cx="854202" cy="449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55E08C5-0366-4E1B-98C6-F83E6B131B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71522" y="5582412"/>
            <a:ext cx="44958" cy="382143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03E3CDE-A347-4A04-A071-AF49681EC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71522" y="5919597"/>
            <a:ext cx="989076" cy="449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C22DCC4-04B5-4000-96DB-9042CCCBA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231" y="5099114"/>
            <a:ext cx="157353" cy="15735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FADA685-890D-4D70-A974-C1867AA87E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6081" y="5099114"/>
            <a:ext cx="157353" cy="15735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289F989-7235-4026-9530-1294698718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15325" y="5526214"/>
            <a:ext cx="157353" cy="15735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1D511C5-B297-404D-BB54-9F2F49E57F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922" y="5863400"/>
            <a:ext cx="157353" cy="15735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pic>
        <p:nvPicPr>
          <p:cNvPr id="3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081a2df1e3d4f79"/>
          <a:srcRect xmlns:a="http://schemas.openxmlformats.org/drawingml/2006/main" l="19424" t="0" r="19424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572250" y="781050"/>
            <a:ext cx="4857750" cy="5295900"/>
          </a:xfrm>
          <a:prstGeom xmlns:a="http://schemas.openxmlformats.org/drawingml/2006/main" prst="roundRect">
            <a:avLst>
              <a:gd name="adj" fmla="val 2353"/>
            </a:avLst>
          </a:prstGeom>
        </p:spPr>
      </p:pic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AE752C3-D23D-4E75-A2F1-C3C9A041B5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781050"/>
            <a:ext cx="4857750" cy="5295900"/>
          </a:xfrm>
          <a:prstGeom xmlns:a="http://schemas.openxmlformats.org/drawingml/2006/main" prst="roundRect">
            <a:avLst>
              <a:gd name="adj" fmla="val 2353"/>
            </a:avLst>
          </a:prstGeom>
          <a:solidFill xmlns:a="http://schemas.openxmlformats.org/drawingml/2006/main">
            <a:srgbClr val="07120D">
              <a:alpha val="13333"/>
            </a:srgbClr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7CDFD2F-10BD-4A14-B730-E6012658DC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4876800"/>
            <a:ext cx="37147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FFFFFF"/>
                </a:solidFill>
              </a:defRPr>
            </a:pPr>
            <a:r>
              <a:rPr sz="1575" b="1">
                <a:solidFill>
                  <a:srgbClr val="FFFFFF"/>
                </a:solidFill>
              </a:rPr>
              <a:t>DEGIT SIGNAL</a:t>
            </a:r>
          </a:p>
          <a:p xmlns:a="http://schemas.openxmlformats.org/drawingml/2006/main">
            <a:pPr algn="l">
              <a:defRPr sz="1575" b="1">
                <a:solidFill>
                  <a:srgbClr val="FFFFFF"/>
                </a:solidFill>
              </a:defRPr>
            </a:pPr>
            <a:r>
              <a:rPr sz="1575" b="1">
                <a:solidFill>
                  <a:srgbClr val="FFFFFF"/>
                </a:solidFill>
              </a:rPr>
              <a:t>CORPORATE DESIGN</a:t>
            </a:r>
          </a:p>
        </p:txBody>
      </p:sp>
    </p:spTree>
    <p:extLst>
      <p:ext uri="{BB962C8B-B14F-4D97-AF65-F5344CB8AC3E}">
        <p14:creationId xmlns:p14="http://schemas.microsoft.com/office/powerpoint/2010/main" val="638630739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4FB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23c050aab594f19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F9C2F9A-3F23-40B2-B417-4C0E727F1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390650"/>
            <a:ext cx="1619250" cy="1352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350" b="1">
                <a:solidFill>
                  <a:srgbClr val="2DE3A8"/>
                </a:solidFill>
              </a:defRPr>
            </a:pPr>
            <a:r>
              <a:rPr sz="7350" b="1">
                <a:solidFill>
                  <a:srgbClr val="2DE3A8"/>
                </a:solidFill>
              </a:rPr>
              <a:t>01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43349D6-2747-4FB4-956A-E94FE536AA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1409700"/>
            <a:ext cx="7810500" cy="1428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18251F"/>
                </a:solidFill>
              </a:defRPr>
            </a:pPr>
            <a:r>
              <a:rPr sz="3450" b="1">
                <a:solidFill>
                  <a:srgbClr val="18251F"/>
                </a:solidFill>
              </a:rPr>
              <a:t>Ein Designsystem macht</a:t>
            </a:r>
          </a:p>
          <a:p xmlns:a="http://schemas.openxmlformats.org/drawingml/2006/main">
            <a:pPr algn="l">
              <a:defRPr sz="3450" b="1">
                <a:solidFill>
                  <a:srgbClr val="18251F"/>
                </a:solidFill>
              </a:defRPr>
            </a:pPr>
            <a:r>
              <a:rPr sz="3450" b="1">
                <a:solidFill>
                  <a:srgbClr val="18251F"/>
                </a:solidFill>
              </a:rPr>
              <a:t>Zusammenhänge sichtbar.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6ADC585-7F0E-4A93-B362-2D06B67FD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62250" y="3200400"/>
            <a:ext cx="6858000" cy="1047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50625A"/>
                </a:solidFill>
              </a:defRPr>
            </a:pPr>
            <a:r>
              <a:rPr sz="1650" b="0">
                <a:solidFill>
                  <a:srgbClr val="50625A"/>
                </a:solidFill>
              </a:rPr>
              <a:t>Mint bleibt die Marke. Blau, Koralle, Gelb und Violett werden zu gezielten Signalen für Technologie, Menschen, Entscheidungen und Zukunft.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5CC0A31-02DD-4C26-99FA-EC5E478777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4993958"/>
            <a:ext cx="874395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77E75A5-AD7E-4F12-9EF1-007A48A896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81060" y="4993958"/>
            <a:ext cx="51435" cy="5400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58BE959-B0CB-4740-A15C-764AA9A708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81060" y="5482590"/>
            <a:ext cx="977265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5DFD5B0-0D36-41E7-B8D0-EB596A23A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06890" y="5482590"/>
            <a:ext cx="51435" cy="43719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758CAE1-BE6F-4277-873E-18BA2678A3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06890" y="5868353"/>
            <a:ext cx="1131570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E2A44D5-029B-4976-B58D-E33F309E2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19524" y="4929664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63BFCBD-68B5-44A9-B72D-37A50EB50C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16766" y="4929664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05A343D-CFC5-4797-883A-957AF50A4C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42596" y="5418296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DB26B7A-BA49-4BC0-9D8C-DBF3894B58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48449" y="5804059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4E202FE-1FB2-47FB-9578-2DFA1E22CA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DEGIT SIGNAL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145BC87-CF11-4907-9BFC-4D3F5A0925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06757739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4FB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e95188282304d79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9096EC9-7CA2-4A40-A5E2-E390FD695B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91440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8251F"/>
                </a:solidFill>
              </a:defRPr>
            </a:pPr>
            <a:r>
              <a:rPr sz="3000" b="1">
                <a:solidFill>
                  <a:srgbClr val="18251F"/>
                </a:solidFill>
              </a:rPr>
              <a:t>Drei Ebenen, eine visuelle Sprache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1C0EE9A-A832-4732-96AF-81E3D0A184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810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0625A"/>
                </a:solidFill>
              </a:defRPr>
            </a:pPr>
            <a:r>
              <a:rPr sz="1350" b="0">
                <a:solidFill>
                  <a:srgbClr val="50625A"/>
                </a:solidFill>
              </a:rPr>
              <a:t>Die Farben tragen Bedeutung – nicht bloß Dekoration.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BFDC152-4F2D-483D-8C2B-EC36440A47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762250"/>
            <a:ext cx="29146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EAD716C-275C-4B0D-A735-74CB56E86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105150"/>
            <a:ext cx="666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DE3A8"/>
                </a:solidFill>
              </a:defRPr>
            </a:pPr>
            <a:r>
              <a:rPr sz="1200" b="1">
                <a:solidFill>
                  <a:srgbClr val="2DE3A8"/>
                </a:solidFill>
              </a:rPr>
              <a:t>01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4DDE240-025A-46B4-899A-9EA0722AA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62350"/>
            <a:ext cx="27622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8251F"/>
                </a:solidFill>
              </a:defRPr>
            </a:pPr>
            <a:r>
              <a:rPr sz="2100" b="1">
                <a:solidFill>
                  <a:srgbClr val="18251F"/>
                </a:solidFill>
              </a:rPr>
              <a:t>Strategie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E453F84-7F07-4CD5-9CE5-7BA9014DF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171950"/>
            <a:ext cx="27051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0625A"/>
                </a:solidFill>
              </a:defRPr>
            </a:pPr>
            <a:r>
              <a:rPr sz="1425" b="0">
                <a:solidFill>
                  <a:srgbClr val="50625A"/>
                </a:solidFill>
              </a:rPr>
              <a:t>Zielbild, Steuerung und nachvollziehbare Entscheidungen.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9F171D1-4194-4114-AE18-E9A310B4CA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2762250"/>
            <a:ext cx="29146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BC55A83-E51C-4E6C-BC1B-54621137E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105150"/>
            <a:ext cx="666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08DFF"/>
                </a:solidFill>
              </a:defRPr>
            </a:pPr>
            <a:r>
              <a:rPr sz="1200" b="1">
                <a:solidFill>
                  <a:srgbClr val="708DFF"/>
                </a:solidFill>
              </a:rPr>
              <a:t>02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0CDA4F7-B097-4DC7-BC42-50A13468E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562350"/>
            <a:ext cx="27622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8251F"/>
                </a:solidFill>
              </a:defRPr>
            </a:pPr>
            <a:r>
              <a:rPr sz="2100" b="1">
                <a:solidFill>
                  <a:srgbClr val="18251F"/>
                </a:solidFill>
              </a:rPr>
              <a:t>Technologie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7C054A7-A0F2-486C-8F3C-F1520CFB6C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4171950"/>
            <a:ext cx="27051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0625A"/>
                </a:solidFill>
              </a:defRPr>
            </a:pPr>
            <a:r>
              <a:rPr sz="1425" b="0">
                <a:solidFill>
                  <a:srgbClr val="50625A"/>
                </a:solidFill>
              </a:rPr>
              <a:t>Betrieb, Security, Daten und belastbare Transformation.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961F9DF-3F1F-4BB4-AA9E-E74A97856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2762250"/>
            <a:ext cx="29146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735B543-AA8D-4C6A-90D8-406D643FA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105150"/>
            <a:ext cx="66675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F6B6B"/>
                </a:solidFill>
              </a:defRPr>
            </a:pPr>
            <a:r>
              <a:rPr sz="1200" b="1">
                <a:solidFill>
                  <a:srgbClr val="FF6B6B"/>
                </a:solidFill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FD6CE99-46C0-434A-B153-A48FE60B2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3562350"/>
            <a:ext cx="27622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8251F"/>
                </a:solidFill>
              </a:defRPr>
            </a:pPr>
            <a:r>
              <a:rPr sz="2100" b="1">
                <a:solidFill>
                  <a:srgbClr val="18251F"/>
                </a:solidFill>
              </a:rPr>
              <a:t>Menschen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D903E01-41AF-4392-9AF0-D021E445F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4171950"/>
            <a:ext cx="27051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0625A"/>
                </a:solidFill>
              </a:defRPr>
            </a:pPr>
            <a:r>
              <a:rPr sz="1425" b="0">
                <a:solidFill>
                  <a:srgbClr val="50625A"/>
                </a:solidFill>
              </a:rPr>
              <a:t>Zusammenarbeit, Verantwortung und wirksame Übergaben.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777602D-355F-4515-9350-3779C70600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DEGIT SIGNAL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F26C353-6C7C-43D9-A961-A4D8BFFABB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978707763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4FB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2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c71333f4d514e7b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89E9B22-73DB-4058-AC9C-B074C9C230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87630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8251F"/>
                </a:solidFill>
              </a:defRPr>
            </a:pPr>
            <a:r>
              <a:rPr sz="3000" b="1">
                <a:solidFill>
                  <a:srgbClr val="18251F"/>
                </a:solidFill>
              </a:rPr>
              <a:t>Vom Signal zur belastbaren Lösung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D1F4BC6-6F58-4777-A1AF-B9A02A2D7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71650"/>
            <a:ext cx="838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0625A"/>
                </a:solidFill>
              </a:defRPr>
            </a:pPr>
            <a:r>
              <a:rPr sz="1350" b="0">
                <a:solidFill>
                  <a:srgbClr val="50625A"/>
                </a:solidFill>
              </a:rPr>
              <a:t>Ein klarer Ablauf hält Tempo und Nachvollziehbarkeit zusammen.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AF4EC67-1CEE-459F-B8DA-905D20A0E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3543300"/>
            <a:ext cx="80581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DDD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426E202-8019-452F-9F70-72F68B84E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3371850"/>
            <a:ext cx="390525" cy="3905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D68C18C-1DA6-4E0D-A55A-FEBA911DA7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3381375"/>
            <a:ext cx="390525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7120D"/>
                </a:solidFill>
              </a:defRPr>
            </a:pPr>
            <a:r>
              <a:rPr sz="1125" b="1">
                <a:solidFill>
                  <a:srgbClr val="07120D"/>
                </a:solidFill>
              </a:rPr>
              <a:t>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83CDE9D-7695-4085-986D-4CEB94879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038600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18251F"/>
                </a:solidFill>
              </a:defRPr>
            </a:pPr>
            <a:r>
              <a:rPr sz="1575" b="1">
                <a:solidFill>
                  <a:srgbClr val="18251F"/>
                </a:solidFill>
              </a:rPr>
              <a:t>Verstehen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17F0F2E-C2BB-4350-8C03-4B442067E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4476750"/>
            <a:ext cx="19431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50625A"/>
                </a:solidFill>
              </a:defRPr>
            </a:pPr>
            <a:r>
              <a:rPr sz="1125" b="0">
                <a:solidFill>
                  <a:srgbClr val="50625A"/>
                </a:solidFill>
              </a:rPr>
              <a:t>Bedarf und Kontext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630295-CBEA-4D3B-9160-DFEFBD40B9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3371850"/>
            <a:ext cx="390525" cy="3905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85D407B-E613-4CBD-A48B-644699310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3381375"/>
            <a:ext cx="390525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7120D"/>
                </a:solidFill>
              </a:defRPr>
            </a:pPr>
            <a:r>
              <a:rPr sz="1125" b="1">
                <a:solidFill>
                  <a:srgbClr val="07120D"/>
                </a:solidFill>
              </a:rPr>
              <a:t>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57E6338-E496-447E-A4F6-C59B0912A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4038600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18251F"/>
                </a:solidFill>
              </a:defRPr>
            </a:pPr>
            <a:r>
              <a:rPr sz="1575" b="1">
                <a:solidFill>
                  <a:srgbClr val="18251F"/>
                </a:solidFill>
              </a:rPr>
              <a:t>Strukturieren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C6E4D88-A60A-4AE9-95B5-DAB9928FA5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4476750"/>
            <a:ext cx="19431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50625A"/>
                </a:solidFill>
              </a:defRPr>
            </a:pPr>
            <a:r>
              <a:rPr sz="1125" b="0">
                <a:solidFill>
                  <a:srgbClr val="50625A"/>
                </a:solidFill>
              </a:rPr>
              <a:t>Optionen und Entscheidung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9D67DF9-29FE-4677-969A-FA4B5C943C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371850"/>
            <a:ext cx="390525" cy="3905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13CE9B5-4A85-42FA-9AEA-28DE1049F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381375"/>
            <a:ext cx="390525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7120D"/>
                </a:solidFill>
              </a:defRPr>
            </a:pPr>
            <a:r>
              <a:rPr sz="1125" b="1">
                <a:solidFill>
                  <a:srgbClr val="07120D"/>
                </a:solidFill>
              </a:rPr>
              <a:t>3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F6CF281-AE6C-42C3-8EE7-DF86DEF5C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4038600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18251F"/>
                </a:solidFill>
              </a:defRPr>
            </a:pPr>
            <a:r>
              <a:rPr sz="1575" b="1">
                <a:solidFill>
                  <a:srgbClr val="18251F"/>
                </a:solidFill>
              </a:rPr>
              <a:t>Umsetzen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F95A8FD-118A-4489-811C-39F9CA705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4476750"/>
            <a:ext cx="19431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50625A"/>
                </a:solidFill>
              </a:defRPr>
            </a:pPr>
            <a:r>
              <a:rPr sz="1125" b="0">
                <a:solidFill>
                  <a:srgbClr val="50625A"/>
                </a:solidFill>
              </a:rPr>
              <a:t>Qualität und Steuerung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7E32783-F9F8-43F2-8E98-B5732393E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371850"/>
            <a:ext cx="390525" cy="390525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6B3CC7B-921C-47F5-BFFB-4AE70AB371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381375"/>
            <a:ext cx="390525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7120D"/>
                </a:solidFill>
              </a:defRPr>
            </a:pPr>
            <a:r>
              <a:rPr sz="1125" b="1">
                <a:solidFill>
                  <a:srgbClr val="07120D"/>
                </a:solidFill>
              </a:rPr>
              <a:t>4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BD34F1E-31FF-4504-A287-C83F82E43D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4038600"/>
            <a:ext cx="1524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18251F"/>
                </a:solidFill>
              </a:defRPr>
            </a:pPr>
            <a:r>
              <a:rPr sz="1575" b="1">
                <a:solidFill>
                  <a:srgbClr val="18251F"/>
                </a:solidFill>
              </a:rPr>
              <a:t>Übergeben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4213BC7-243D-43A8-BC7E-62B7AEE7C1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4476750"/>
            <a:ext cx="1943100" cy="609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50625A"/>
                </a:solidFill>
              </a:defRPr>
            </a:pPr>
            <a:r>
              <a:rPr sz="1125" b="0">
                <a:solidFill>
                  <a:srgbClr val="50625A"/>
                </a:solidFill>
              </a:rPr>
              <a:t>Wissen und Verantwortung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1A1BAF2-8624-4234-BE20-E10BB13907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DEGIT SIGNAL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A50D6AC-F661-4FE1-BA32-9888FFC61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2127273604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4FB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1b45398dcf14d83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179F17C-5FAD-4683-AF30-559FFE1E1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5810250" cy="1085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8251F"/>
                </a:solidFill>
              </a:defRPr>
            </a:pPr>
            <a:r>
              <a:rPr sz="3000" b="1">
                <a:solidFill>
                  <a:srgbClr val="18251F"/>
                </a:solidFill>
              </a:rPr>
              <a:t>Security wird Führungs- und Architekturthema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6BC71BF-31F8-44AA-B49C-CCA7A8C2E3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514600"/>
            <a:ext cx="4857750" cy="895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0625A"/>
                </a:solidFill>
              </a:defRPr>
            </a:pPr>
            <a:r>
              <a:rPr sz="1500" b="0">
                <a:solidFill>
                  <a:srgbClr val="50625A"/>
                </a:solidFill>
              </a:rPr>
              <a:t>Robuste Systeme entstehen, wenn Governance, Betrieb und Resilienz gemeinsam gedacht werden.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C622448-B8A8-407D-BA34-0CB929079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8862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E5CE415-198A-4AF6-8D9E-FE6E196A89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733800"/>
            <a:ext cx="4095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8251F"/>
                </a:solidFill>
              </a:defRPr>
            </a:pPr>
            <a:r>
              <a:rPr sz="1350" b="1">
                <a:solidFill>
                  <a:srgbClr val="18251F"/>
                </a:solidFill>
              </a:rPr>
              <a:t>Klare Verantwortlichkeiten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FDE6A7D-DD89-45C7-91F6-5A4EFE5624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4196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72EE68F-86B4-4968-8883-BA57B11CA9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267200"/>
            <a:ext cx="4095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8251F"/>
                </a:solidFill>
              </a:defRPr>
            </a:pPr>
            <a:r>
              <a:rPr sz="1350" b="1">
                <a:solidFill>
                  <a:srgbClr val="18251F"/>
                </a:solidFill>
              </a:rPr>
              <a:t>Wiederholbare Kontrollen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A1DA3C1-4093-4756-A25C-CFBA94184B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9530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6A46F9F-624F-408C-A51F-266793196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800600"/>
            <a:ext cx="4095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8251F"/>
                </a:solidFill>
              </a:defRPr>
            </a:pPr>
            <a:r>
              <a:rPr sz="1350" b="1">
                <a:solidFill>
                  <a:srgbClr val="18251F"/>
                </a:solidFill>
              </a:rPr>
              <a:t>Belastbare Übergaben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f1580ce79934b94"/>
          <a:srcRect xmlns:a="http://schemas.openxmlformats.org/drawingml/2006/main" l="16000" t="0" r="1600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572250" y="1066800"/>
            <a:ext cx="4857750" cy="4762500"/>
          </a:xfrm>
          <a:prstGeom xmlns:a="http://schemas.openxmlformats.org/drawingml/2006/main" prst="roundRect">
            <a:avLst>
              <a:gd name="adj" fmla="val 2400"/>
            </a:avLst>
          </a:prstGeom>
        </p:spPr>
      </p:pic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5BFB626-2797-4316-A23A-0275E6FD7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DEGIT SIGNAL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317D07A-DCBE-4A7B-8340-8CC91DCF0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78395776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4FB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2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f56f9b34fc940ca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70ED917-C4DE-4929-93BF-F99D1D5F4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8096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8251F"/>
                </a:solidFill>
              </a:defRPr>
            </a:pPr>
            <a:r>
              <a:rPr sz="3000" b="1">
                <a:solidFill>
                  <a:srgbClr val="18251F"/>
                </a:solidFill>
              </a:rPr>
              <a:t>Information wird zur Entscheidung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3DF3EC9-3E64-4393-BB8B-B957F2BB2D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71650"/>
            <a:ext cx="7239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0625A"/>
                </a:solidFill>
              </a:defRPr>
            </a:pPr>
            <a:r>
              <a:rPr sz="1350" b="0">
                <a:solidFill>
                  <a:srgbClr val="50625A"/>
                </a:solidFill>
              </a:rPr>
              <a:t>Beispiel für Kennzahlen, Fortschritt oder Reifegrad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07551E6-C4A7-4822-8E52-AD11F255F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571750"/>
            <a:ext cx="2857500" cy="1047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6000" b="1">
                <a:solidFill>
                  <a:srgbClr val="2DE3A8"/>
                </a:solidFill>
              </a:defRPr>
            </a:pPr>
            <a:r>
              <a:rPr sz="6000" b="1">
                <a:solidFill>
                  <a:srgbClr val="2DE3A8"/>
                </a:solidFill>
              </a:rPr>
              <a:t>84%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783A861-0BA9-4A73-9FEC-F4C46556A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676650"/>
            <a:ext cx="2857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18251F"/>
                </a:solidFill>
              </a:defRPr>
            </a:pPr>
            <a:r>
              <a:rPr sz="1575" b="1">
                <a:solidFill>
                  <a:srgbClr val="18251F"/>
                </a:solidFill>
              </a:rPr>
              <a:t>gemeinsame Sicht</a:t>
            </a:r>
          </a:p>
          <a:p xmlns:a="http://schemas.openxmlformats.org/drawingml/2006/main">
            <a:pPr algn="l">
              <a:defRPr sz="1575" b="1">
                <a:solidFill>
                  <a:srgbClr val="18251F"/>
                </a:solidFill>
              </a:defRPr>
            </a:pPr>
            <a:r>
              <a:rPr sz="1575" b="1">
                <a:solidFill>
                  <a:srgbClr val="18251F"/>
                </a:solidFill>
              </a:rPr>
              <a:t>auf Status und Risiken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A4AFFA3-836C-450E-A7AB-0CB42C7840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2571750"/>
            <a:ext cx="2190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8251F"/>
                </a:solidFill>
              </a:defRPr>
            </a:pPr>
            <a:r>
              <a:rPr sz="1200" b="1">
                <a:solidFill>
                  <a:srgbClr val="18251F"/>
                </a:solidFill>
              </a:rPr>
              <a:t>Transparenz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76E8697-5B64-4BE3-931E-0FDB5C1003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2657475"/>
            <a:ext cx="371475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7F5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1AA7F0A-3380-49A0-9DB0-31C3131C02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2657475"/>
            <a:ext cx="312039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649D97B-1010-418D-A326-ABB866B587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2514600"/>
            <a:ext cx="76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50625A"/>
                </a:solidFill>
              </a:defRPr>
            </a:pPr>
            <a:r>
              <a:rPr sz="1200" b="1">
                <a:solidFill>
                  <a:srgbClr val="50625A"/>
                </a:solidFill>
              </a:rPr>
              <a:t>84%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B9BA519-8087-476C-9C8B-F30BF4B56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3295650"/>
            <a:ext cx="2190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8251F"/>
                </a:solidFill>
              </a:defRPr>
            </a:pPr>
            <a:r>
              <a:rPr sz="1200" b="1">
                <a:solidFill>
                  <a:srgbClr val="18251F"/>
                </a:solidFill>
              </a:rPr>
              <a:t>Betriebsreife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D0EB22E-F505-4062-B962-6C12D45ED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381375"/>
            <a:ext cx="371475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7F5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598E2C7-B7AB-4227-A994-EFD07A53F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381375"/>
            <a:ext cx="267462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8230AA5-0783-4D76-9B7C-31FE24970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3238500"/>
            <a:ext cx="76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50625A"/>
                </a:solidFill>
              </a:defRPr>
            </a:pPr>
            <a:r>
              <a:rPr sz="1200" b="1">
                <a:solidFill>
                  <a:srgbClr val="50625A"/>
                </a:solidFill>
              </a:rPr>
              <a:t>72%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2E05E6A-18AA-4430-BC62-B2924F2C0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4019550"/>
            <a:ext cx="2190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8251F"/>
                </a:solidFill>
              </a:defRPr>
            </a:pPr>
            <a:r>
              <a:rPr sz="1200" b="1">
                <a:solidFill>
                  <a:srgbClr val="18251F"/>
                </a:solidFill>
              </a:rPr>
              <a:t>Übergabefähigkeit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9A0ADB4-6296-4CC2-BA9B-EDDF4677E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105275"/>
            <a:ext cx="371475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7F5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6163236-E0F3-4836-A050-B8B9D59859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105275"/>
            <a:ext cx="237744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EB72D45-93DF-4712-80F8-3F109840BD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3962400"/>
            <a:ext cx="76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50625A"/>
                </a:solidFill>
              </a:defRPr>
            </a:pPr>
            <a:r>
              <a:rPr sz="1200" b="1">
                <a:solidFill>
                  <a:srgbClr val="50625A"/>
                </a:solidFill>
              </a:rPr>
              <a:t>64%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BBEB1E5-DC40-4BEE-B9DF-6A7C49C15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76750" y="4743450"/>
            <a:ext cx="2190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8251F"/>
                </a:solidFill>
              </a:defRPr>
            </a:pPr>
            <a:r>
              <a:rPr sz="1200" b="1">
                <a:solidFill>
                  <a:srgbClr val="18251F"/>
                </a:solidFill>
              </a:rPr>
              <a:t>Entscheidungstempo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CB0462A-1E7A-4140-81DC-7C737F232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829175"/>
            <a:ext cx="3714750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7F5E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9A9FEAC-8576-4224-9E74-8C333138F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829175"/>
            <a:ext cx="3380423" cy="1524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61066B3-CC9A-4232-9A89-C9E83EE6B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0" y="4686300"/>
            <a:ext cx="762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50625A"/>
                </a:solidFill>
              </a:defRPr>
            </a:pPr>
            <a:r>
              <a:rPr sz="1200" b="1">
                <a:solidFill>
                  <a:srgbClr val="50625A"/>
                </a:solidFill>
              </a:rPr>
              <a:t>91%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3D9484D-FD00-4AC8-8B61-CBD084E594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DEGIT SIGNAL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C2F284-7347-4836-A83B-5EB508540A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103260534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4FB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c56166ed7f34f04"/>
          <a:srcRect xmlns:a="http://schemas.openxmlformats.org/drawingml/2006/main" l="0" t="406" r="0" b="406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342900"/>
            <a:ext cx="2247900" cy="504825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0CF3F28-A87F-462C-9C4B-D847320F27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00150"/>
            <a:ext cx="72390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8251F"/>
                </a:solidFill>
              </a:defRPr>
            </a:pPr>
            <a:r>
              <a:rPr sz="3000" b="1">
                <a:solidFill>
                  <a:srgbClr val="18251F"/>
                </a:solidFill>
              </a:rPr>
              <a:t>Seniorität bleibt persönlich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AF84168-A246-4A1F-B26A-B01011492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239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0625A"/>
                </a:solidFill>
              </a:defRPr>
            </a:pPr>
            <a:r>
              <a:rPr sz="1350" b="0">
                <a:solidFill>
                  <a:srgbClr val="50625A"/>
                </a:solidFill>
              </a:rPr>
              <a:t>Eine ruhige Teamfolie mit echten Profilen und klaren Rollen.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576d3199f1846a9"/>
          <a:srcRect xmlns:a="http://schemas.openxmlformats.org/drawingml/2006/main" l="0" t="14052" r="0" b="14052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2667000"/>
            <a:ext cx="2914650" cy="2095500"/>
          </a:xfrm>
          <a:prstGeom xmlns:a="http://schemas.openxmlformats.org/drawingml/2006/main" prst="roundRect">
            <a:avLst>
              <a:gd name="adj" fmla="val 5455"/>
            </a:avLst>
          </a:prstGeom>
        </p:spPr>
      </p:pic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96561F0-E12B-4415-862C-DE684D10B5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762500"/>
            <a:ext cx="29146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F264A22-1CA3-489D-9533-39E027CC78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953000"/>
            <a:ext cx="29146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8251F"/>
                </a:solidFill>
              </a:defRPr>
            </a:pPr>
            <a:r>
              <a:rPr sz="1500" b="1">
                <a:solidFill>
                  <a:srgbClr val="18251F"/>
                </a:solidFill>
              </a:rPr>
              <a:t>Julia Woesthoff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CE16EE3-F2A2-46E4-B050-5A7BB39AF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95900"/>
            <a:ext cx="29146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0625A"/>
                </a:solidFill>
              </a:defRPr>
            </a:pPr>
            <a:r>
              <a:rPr sz="1050" b="0">
                <a:solidFill>
                  <a:srgbClr val="50625A"/>
                </a:solidFill>
              </a:rPr>
              <a:t>Management &amp; Transformation</a:t>
            </a:r>
          </a:p>
        </p:txBody>
      </p:sp>
      <p:pic>
        <p:nvPicPr>
          <p:cNvPr id="2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fb8eb7965de4b36"/>
          <a:srcRect xmlns:a="http://schemas.openxmlformats.org/drawingml/2006/main" l="0" t="14052" r="0" b="14052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4305300" y="2667000"/>
            <a:ext cx="2914650" cy="2095500"/>
          </a:xfrm>
          <a:prstGeom xmlns:a="http://schemas.openxmlformats.org/drawingml/2006/main" prst="roundRect">
            <a:avLst>
              <a:gd name="adj" fmla="val 5455"/>
            </a:avLst>
          </a:prstGeom>
        </p:spPr>
      </p:pic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117BEB5-ADC2-4B59-B4FB-66C7419C7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4762500"/>
            <a:ext cx="29146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8BC6A6B-6CB4-41EA-B08B-3709ED834C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4953000"/>
            <a:ext cx="29146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8251F"/>
                </a:solidFill>
              </a:defRPr>
            </a:pPr>
            <a:r>
              <a:rPr sz="1500" b="1">
                <a:solidFill>
                  <a:srgbClr val="18251F"/>
                </a:solidFill>
              </a:rPr>
              <a:t>Andreas Kunze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E86AB72-F316-4CF7-B90A-0356274CB5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5295900"/>
            <a:ext cx="29146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0625A"/>
                </a:solidFill>
              </a:defRPr>
            </a:pPr>
            <a:r>
              <a:rPr sz="1050" b="0">
                <a:solidFill>
                  <a:srgbClr val="50625A"/>
                </a:solidFill>
              </a:rPr>
              <a:t>Governance &amp; Controlling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bfa779d12f64397"/>
          <a:srcRect xmlns:a="http://schemas.openxmlformats.org/drawingml/2006/main" l="0" t="14052" r="0" b="14052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7924800" y="2667000"/>
            <a:ext cx="2914650" cy="2095500"/>
          </a:xfrm>
          <a:prstGeom xmlns:a="http://schemas.openxmlformats.org/drawingml/2006/main" prst="roundRect">
            <a:avLst>
              <a:gd name="adj" fmla="val 5455"/>
            </a:avLst>
          </a:prstGeom>
        </p:spPr>
      </p:pic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C47130F-9AF6-4E1C-A4BD-003D057A19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4762500"/>
            <a:ext cx="2914650" cy="666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089549D-89C6-4B52-BAF6-F2A6A2500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4953000"/>
            <a:ext cx="29146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18251F"/>
                </a:solidFill>
              </a:defRPr>
            </a:pPr>
            <a:r>
              <a:rPr sz="1500" b="1">
                <a:solidFill>
                  <a:srgbClr val="18251F"/>
                </a:solidFill>
              </a:rPr>
              <a:t>Marco Jüngling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F059C76-821B-41A5-8AD2-90255F811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5295900"/>
            <a:ext cx="29146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50625A"/>
                </a:solidFill>
              </a:defRPr>
            </a:pPr>
            <a:r>
              <a:rPr sz="1050" b="0">
                <a:solidFill>
                  <a:srgbClr val="50625A"/>
                </a:solidFill>
              </a:rPr>
              <a:t>Betrieb &amp; Service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5E51ADE-C0F9-4297-A71D-7EFA64C88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7950"/>
            <a:ext cx="1905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DEGIT SIGNAL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9ED7675-52EA-4820-AE91-A261C2775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38900"/>
            <a:ext cx="381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750" b="1">
                <a:solidFill>
                  <a:srgbClr val="50625A"/>
                </a:solidFill>
              </a:defRPr>
            </a:pPr>
            <a:r>
              <a:rPr sz="750" b="1">
                <a:solidFill>
                  <a:srgbClr val="50625A"/>
                </a:solidFill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1180391429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4FB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2942568-31F1-489A-9076-57BFCE0306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pic>
        <p:nvPicPr>
          <p:cNvPr id="1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4c045bbd0d945ae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85800" y="1104900"/>
            <a:ext cx="1524000" cy="1524000"/>
          </a:xfrm>
          <a:prstGeom xmlns:a="http://schemas.openxmlformats.org/drawingml/2006/main" prst="roundRect">
            <a:avLst>
              <a:gd name="adj" fmla="val 7500"/>
            </a:avLst>
          </a:prstGeom>
        </p:spPr>
      </p:pic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4C1C64F-CA1D-4123-9D4F-E071DA650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1104900"/>
            <a:ext cx="7143750" cy="1409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18251F"/>
                </a:solidFill>
              </a:defRPr>
            </a:pPr>
            <a:r>
              <a:rPr sz="3600" b="1">
                <a:solidFill>
                  <a:srgbClr val="18251F"/>
                </a:solidFill>
              </a:rPr>
              <a:t>Lassen Sie uns</a:t>
            </a:r>
          </a:p>
          <a:p xmlns:a="http://schemas.openxmlformats.org/drawingml/2006/main">
            <a:pPr algn="l">
              <a:defRPr sz="3600" b="1">
                <a:solidFill>
                  <a:srgbClr val="18251F"/>
                </a:solidFill>
              </a:defRPr>
            </a:pPr>
            <a:r>
              <a:rPr sz="3600" b="1">
                <a:solidFill>
                  <a:srgbClr val="18251F"/>
                </a:solidFill>
              </a:rPr>
              <a:t>Verbindungen schaffen.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D373BF3-2662-4EB6-A3CC-1C569CA70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086100"/>
            <a:ext cx="447675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2DE3A8"/>
                </a:solidFill>
              </a:defRPr>
            </a:pPr>
            <a:r>
              <a:rPr sz="1950" b="1">
                <a:solidFill>
                  <a:srgbClr val="2DE3A8"/>
                </a:solidFill>
              </a:rPr>
              <a:t>kontakt@degit.de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E1DD051-10E3-49EC-8B9D-1FFE280895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3619500"/>
            <a:ext cx="6858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0625A"/>
                </a:solidFill>
              </a:defRPr>
            </a:pPr>
            <a:r>
              <a:rPr sz="1275" b="0">
                <a:solidFill>
                  <a:srgbClr val="50625A"/>
                </a:solidFill>
              </a:rPr>
              <a:t>Heidelberger Straße 38 · 68766 Hockenheim · degit.de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7EAEC34-752A-49EF-BF2C-57DC2C98B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4670108"/>
            <a:ext cx="874395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558D18E-36C7-4259-973C-53EE391897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4910" y="4670108"/>
            <a:ext cx="51435" cy="54006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C74ADC5-74D4-42A9-ADB7-3317A29D7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4910" y="5158740"/>
            <a:ext cx="977265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0FD3F4E-D928-4E61-BFCC-704E80438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30740" y="5158740"/>
            <a:ext cx="51435" cy="43719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A0AB27E-893C-4901-87C9-7145C38F4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30740" y="5544503"/>
            <a:ext cx="1131570" cy="5143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8D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957BAF4-F984-417A-90DE-E60984F32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43374" y="4605814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6B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0456CA1-5A23-4FE9-9B6B-3F31B2322F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40616" y="4605814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C85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953287A-4AB5-4026-8F7E-9DB9F27318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66446" y="5094446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67CFF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C54EC31-D4FB-4F50-AF98-A2863924C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72299" y="5480209"/>
            <a:ext cx="180023" cy="180023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2DE3A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CD073C7-552A-45EE-A44E-F94782B01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191250"/>
            <a:ext cx="1905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0625A"/>
                </a:solidFill>
              </a:defRPr>
            </a:pPr>
            <a:r>
              <a:rPr sz="825" b="1">
                <a:solidFill>
                  <a:srgbClr val="50625A"/>
                </a:solidFill>
              </a:rPr>
              <a:t>LIGHT MODE</a:t>
            </a:r>
          </a:p>
        </p:txBody>
      </p:sp>
    </p:spTree>
    <p:extLst>
      <p:ext uri="{BB962C8B-B14F-4D97-AF65-F5344CB8AC3E}">
        <p14:creationId xmlns:p14="http://schemas.microsoft.com/office/powerpoint/2010/main" val="15968936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DEGIT Signal">
      <a:majorFont>
        <a:latin typeface="Manrope"/>
        <a:ea typeface="Manrope"/>
        <a:cs typeface="Manrope"/>
      </a:majorFont>
      <a:minorFont>
        <a:latin typeface="Manrope"/>
        <a:ea typeface="Manrope"/>
        <a:cs typeface="Manrope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2026-07-11T18:57:40.5410000Z</dcterms:created>
  <dcterms:modified xsi:type="dcterms:W3CDTF">2026-07-11T18:57:40.5410000Z</dcterms:modified>
</coreProperties>
</file>